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1"/>
  </p:notesMasterIdLst>
  <p:handoutMasterIdLst>
    <p:handoutMasterId r:id="rId22"/>
  </p:handoutMasterIdLst>
  <p:sldIdLst>
    <p:sldId id="505" r:id="rId2"/>
    <p:sldId id="577" r:id="rId3"/>
    <p:sldId id="579" r:id="rId4"/>
    <p:sldId id="565" r:id="rId5"/>
    <p:sldId id="580" r:id="rId6"/>
    <p:sldId id="584" r:id="rId7"/>
    <p:sldId id="585" r:id="rId8"/>
    <p:sldId id="586" r:id="rId9"/>
    <p:sldId id="587" r:id="rId10"/>
    <p:sldId id="588" r:id="rId11"/>
    <p:sldId id="589" r:id="rId12"/>
    <p:sldId id="590" r:id="rId13"/>
    <p:sldId id="581" r:id="rId14"/>
    <p:sldId id="582" r:id="rId15"/>
    <p:sldId id="591" r:id="rId16"/>
    <p:sldId id="592" r:id="rId17"/>
    <p:sldId id="593" r:id="rId18"/>
    <p:sldId id="594" r:id="rId19"/>
    <p:sldId id="583" r:id="rId20"/>
  </p:sldIdLst>
  <p:sldSz cx="9144000" cy="6858000" type="screen4x3"/>
  <p:notesSz cx="9144000" cy="6858000"/>
  <p:defaultTextStyle>
    <a:defPPr>
      <a:defRPr lang="en-GB"/>
    </a:defPPr>
    <a:lvl1pPr algn="l" rtl="0" fontAlgn="base">
      <a:spcBef>
        <a:spcPct val="0"/>
      </a:spcBef>
      <a:spcAft>
        <a:spcPct val="0"/>
      </a:spcAft>
      <a:defRPr sz="3600" kern="1200">
        <a:solidFill>
          <a:schemeClr val="tx1"/>
        </a:solidFill>
        <a:latin typeface="Times New Roman" pitchFamily="18" charset="0"/>
        <a:ea typeface="+mn-ea"/>
        <a:cs typeface="Arial" pitchFamily="34" charset="0"/>
      </a:defRPr>
    </a:lvl1pPr>
    <a:lvl2pPr marL="457200" algn="l" rtl="0" fontAlgn="base">
      <a:spcBef>
        <a:spcPct val="0"/>
      </a:spcBef>
      <a:spcAft>
        <a:spcPct val="0"/>
      </a:spcAft>
      <a:defRPr sz="3600" kern="1200">
        <a:solidFill>
          <a:schemeClr val="tx1"/>
        </a:solidFill>
        <a:latin typeface="Times New Roman" pitchFamily="18" charset="0"/>
        <a:ea typeface="+mn-ea"/>
        <a:cs typeface="Arial" pitchFamily="34" charset="0"/>
      </a:defRPr>
    </a:lvl2pPr>
    <a:lvl3pPr marL="914400" algn="l" rtl="0" fontAlgn="base">
      <a:spcBef>
        <a:spcPct val="0"/>
      </a:spcBef>
      <a:spcAft>
        <a:spcPct val="0"/>
      </a:spcAft>
      <a:defRPr sz="3600" kern="1200">
        <a:solidFill>
          <a:schemeClr val="tx1"/>
        </a:solidFill>
        <a:latin typeface="Times New Roman" pitchFamily="18" charset="0"/>
        <a:ea typeface="+mn-ea"/>
        <a:cs typeface="Arial" pitchFamily="34" charset="0"/>
      </a:defRPr>
    </a:lvl3pPr>
    <a:lvl4pPr marL="1371600" algn="l" rtl="0" fontAlgn="base">
      <a:spcBef>
        <a:spcPct val="0"/>
      </a:spcBef>
      <a:spcAft>
        <a:spcPct val="0"/>
      </a:spcAft>
      <a:defRPr sz="3600" kern="1200">
        <a:solidFill>
          <a:schemeClr val="tx1"/>
        </a:solidFill>
        <a:latin typeface="Times New Roman" pitchFamily="18" charset="0"/>
        <a:ea typeface="+mn-ea"/>
        <a:cs typeface="Arial" pitchFamily="34" charset="0"/>
      </a:defRPr>
    </a:lvl4pPr>
    <a:lvl5pPr marL="1828800" algn="l" rtl="0" fontAlgn="base">
      <a:spcBef>
        <a:spcPct val="0"/>
      </a:spcBef>
      <a:spcAft>
        <a:spcPct val="0"/>
      </a:spcAft>
      <a:defRPr sz="3600" kern="1200">
        <a:solidFill>
          <a:schemeClr val="tx1"/>
        </a:solidFill>
        <a:latin typeface="Times New Roman" pitchFamily="18" charset="0"/>
        <a:ea typeface="+mn-ea"/>
        <a:cs typeface="Arial" pitchFamily="34" charset="0"/>
      </a:defRPr>
    </a:lvl5pPr>
    <a:lvl6pPr marL="2286000" algn="l" defTabSz="914400" rtl="0" eaLnBrk="1" latinLnBrk="0" hangingPunct="1">
      <a:defRPr sz="3600" kern="1200">
        <a:solidFill>
          <a:schemeClr val="tx1"/>
        </a:solidFill>
        <a:latin typeface="Times New Roman" pitchFamily="18" charset="0"/>
        <a:ea typeface="+mn-ea"/>
        <a:cs typeface="Arial" pitchFamily="34" charset="0"/>
      </a:defRPr>
    </a:lvl6pPr>
    <a:lvl7pPr marL="2743200" algn="l" defTabSz="914400" rtl="0" eaLnBrk="1" latinLnBrk="0" hangingPunct="1">
      <a:defRPr sz="3600" kern="1200">
        <a:solidFill>
          <a:schemeClr val="tx1"/>
        </a:solidFill>
        <a:latin typeface="Times New Roman" pitchFamily="18" charset="0"/>
        <a:ea typeface="+mn-ea"/>
        <a:cs typeface="Arial" pitchFamily="34" charset="0"/>
      </a:defRPr>
    </a:lvl7pPr>
    <a:lvl8pPr marL="3200400" algn="l" defTabSz="914400" rtl="0" eaLnBrk="1" latinLnBrk="0" hangingPunct="1">
      <a:defRPr sz="3600" kern="1200">
        <a:solidFill>
          <a:schemeClr val="tx1"/>
        </a:solidFill>
        <a:latin typeface="Times New Roman" pitchFamily="18" charset="0"/>
        <a:ea typeface="+mn-ea"/>
        <a:cs typeface="Arial" pitchFamily="34" charset="0"/>
      </a:defRPr>
    </a:lvl8pPr>
    <a:lvl9pPr marL="3657600" algn="l" defTabSz="914400" rtl="0" eaLnBrk="1" latinLnBrk="0" hangingPunct="1">
      <a:defRPr sz="3600" kern="1200">
        <a:solidFill>
          <a:schemeClr val="tx1"/>
        </a:solidFill>
        <a:latin typeface="Times New Roman" pitchFamily="18"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60">
          <p15:clr>
            <a:srgbClr val="A4A3A4"/>
          </p15:clr>
        </p15:guide>
        <p15:guide id="2" pos="288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RNAUDET VALERIE" initials="DV" lastIdx="0" clrIdx="0">
    <p:extLst>
      <p:ext uri="{19B8F6BF-5375-455C-9EA6-DF929625EA0E}">
        <p15:presenceInfo xmlns:p15="http://schemas.microsoft.com/office/powerpoint/2012/main" userId="6324db714b761572" providerId="Windows Live"/>
      </p:ext>
    </p:extLst>
  </p:cmAuthor>
  <p:cmAuthor id="2" name="V G" initials="VG" lastIdx="1" clrIdx="1">
    <p:extLst>
      <p:ext uri="{19B8F6BF-5375-455C-9EA6-DF929625EA0E}">
        <p15:presenceInfo xmlns:p15="http://schemas.microsoft.com/office/powerpoint/2012/main" userId="85b3b3144b46aa8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0000"/>
    <a:srgbClr val="CC33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18603FDC-E32A-4AB5-989C-0864C3EAD2B8}" styleName="Style à thème 2 - Accentuation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27" autoAdjust="0"/>
    <p:restoredTop sz="92968" autoAdjust="0"/>
  </p:normalViewPr>
  <p:slideViewPr>
    <p:cSldViewPr>
      <p:cViewPr varScale="1">
        <p:scale>
          <a:sx n="104" d="100"/>
          <a:sy n="104" d="100"/>
        </p:scale>
        <p:origin x="90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96" y="-132"/>
      </p:cViewPr>
      <p:guideLst>
        <p:guide orient="horz" pos="2160"/>
        <p:guide pos="288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6"/>
          <p:cNvSpPr>
            <a:spLocks noChangeArrowheads="1"/>
          </p:cNvSpPr>
          <p:nvPr/>
        </p:nvSpPr>
        <p:spPr bwMode="auto">
          <a:xfrm>
            <a:off x="4" y="-49456"/>
            <a:ext cx="9143999" cy="327199"/>
          </a:xfrm>
          <a:prstGeom prst="rect">
            <a:avLst/>
          </a:prstGeom>
          <a:solidFill>
            <a:srgbClr val="C00000"/>
          </a:solidFill>
          <a:ln w="9525">
            <a:noFill/>
            <a:miter lim="800000"/>
            <a:headEnd/>
            <a:tailEnd/>
          </a:ln>
          <a:effectLst/>
        </p:spPr>
        <p:txBody>
          <a:bodyPr wrap="square" lIns="92584" tIns="46292" rIns="92584" bIns="46292" anchor="ctr">
            <a:spAutoFit/>
          </a:bodyPr>
          <a:lstStyle/>
          <a:p>
            <a:pPr defTabSz="925839" eaLnBrk="0" hangingPunct="0">
              <a:tabLst>
                <a:tab pos="2734122" algn="ctr"/>
                <a:tab pos="3034697" algn="r"/>
                <a:tab pos="5468241" algn="r"/>
              </a:tabLst>
              <a:defRPr/>
            </a:pPr>
            <a:r>
              <a:rPr lang="en-US" sz="1500" i="1" dirty="0">
                <a:solidFill>
                  <a:schemeClr val="bg1"/>
                </a:solidFill>
                <a:latin typeface="Arial" pitchFamily="34" charset="0"/>
                <a:ea typeface="Calibri" pitchFamily="34" charset="0"/>
              </a:rPr>
              <a:t>Session</a:t>
            </a:r>
            <a:r>
              <a:rPr lang="en-US" sz="1500" b="1" i="1" dirty="0">
                <a:solidFill>
                  <a:schemeClr val="bg1"/>
                </a:solidFill>
                <a:latin typeface="Arial" pitchFamily="34" charset="0"/>
                <a:ea typeface="Calibri" pitchFamily="34" charset="0"/>
              </a:rPr>
              <a:t>   1.3  </a:t>
            </a:r>
            <a:r>
              <a:rPr lang="en-US" sz="1500" b="1" i="1" dirty="0" smtClean="0">
                <a:solidFill>
                  <a:schemeClr val="bg1"/>
                </a:solidFill>
                <a:latin typeface="Arial" pitchFamily="34" charset="0"/>
                <a:ea typeface="Calibri" pitchFamily="34" charset="0"/>
              </a:rPr>
              <a:t>Emergency shelter solutions</a:t>
            </a:r>
            <a:endParaRPr lang="en-US" dirty="0">
              <a:latin typeface="Arial" pitchFamily="34" charset="0"/>
            </a:endParaRPr>
          </a:p>
        </p:txBody>
      </p:sp>
      <p:sp>
        <p:nvSpPr>
          <p:cNvPr id="9" name="4 Marcador de número de diapositiva"/>
          <p:cNvSpPr>
            <a:spLocks noGrp="1"/>
          </p:cNvSpPr>
          <p:nvPr>
            <p:ph type="sldNum" sz="quarter" idx="3"/>
          </p:nvPr>
        </p:nvSpPr>
        <p:spPr>
          <a:xfrm>
            <a:off x="7978188" y="6552823"/>
            <a:ext cx="1165815" cy="305178"/>
          </a:xfrm>
          <a:prstGeom prst="rect">
            <a:avLst/>
          </a:prstGeom>
          <a:solidFill>
            <a:schemeClr val="bg2">
              <a:lumMod val="40000"/>
              <a:lumOff val="60000"/>
            </a:schemeClr>
          </a:solidFill>
        </p:spPr>
        <p:txBody>
          <a:bodyPr vert="horz" lIns="90917" tIns="45458" rIns="90917" bIns="45458" rtlCol="0" anchor="b"/>
          <a:lstStyle>
            <a:lvl1pPr algn="r">
              <a:defRPr sz="1000">
                <a:solidFill>
                  <a:schemeClr val="tx1">
                    <a:lumMod val="75000"/>
                    <a:lumOff val="25000"/>
                  </a:schemeClr>
                </a:solidFill>
                <a:latin typeface="Arial" pitchFamily="34" charset="0"/>
                <a:cs typeface="Arial" pitchFamily="34" charset="0"/>
              </a:defRPr>
            </a:lvl1pPr>
          </a:lstStyle>
          <a:p>
            <a:pPr>
              <a:defRPr/>
            </a:pPr>
            <a:r>
              <a:rPr lang="es-ES"/>
              <a:t>Page </a:t>
            </a:r>
            <a:fld id="{D640ADC0-7B0F-438F-9978-EA8B9CAE98FE}" type="slidenum">
              <a:rPr lang="es-ES" b="1"/>
              <a:pPr>
                <a:defRPr/>
              </a:pPr>
              <a:t>‹#›</a:t>
            </a:fld>
            <a:endParaRPr lang="es-ES" b="1"/>
          </a:p>
        </p:txBody>
      </p:sp>
      <p:sp>
        <p:nvSpPr>
          <p:cNvPr id="11" name="Rectangle 7"/>
          <p:cNvSpPr>
            <a:spLocks noChangeArrowheads="1"/>
          </p:cNvSpPr>
          <p:nvPr/>
        </p:nvSpPr>
        <p:spPr bwMode="auto">
          <a:xfrm>
            <a:off x="1" y="6532505"/>
            <a:ext cx="8220190" cy="325491"/>
          </a:xfrm>
          <a:prstGeom prst="rect">
            <a:avLst/>
          </a:prstGeom>
          <a:solidFill>
            <a:srgbClr val="404040"/>
          </a:solidFill>
          <a:ln w="9525">
            <a:noFill/>
            <a:miter lim="800000"/>
            <a:headEnd/>
            <a:tailEnd/>
          </a:ln>
          <a:effectLst/>
        </p:spPr>
        <p:txBody>
          <a:bodyPr wrap="square" lIns="90909" tIns="45454" rIns="90909" bIns="45454" anchor="ctr">
            <a:spAutoFit/>
          </a:bodyPr>
          <a:lstStyle/>
          <a:p>
            <a:pPr algn="r" defTabSz="907600" eaLnBrk="0" hangingPunct="0">
              <a:tabLst>
                <a:tab pos="2683131" algn="ctr"/>
                <a:tab pos="3698627" algn="l"/>
                <a:tab pos="5367848" algn="r"/>
              </a:tabLst>
              <a:defRPr/>
            </a:pPr>
            <a:r>
              <a:rPr lang="en-US" sz="1500" dirty="0" smtClean="0">
                <a:solidFill>
                  <a:srgbClr val="FFFFFF"/>
                </a:solidFill>
                <a:latin typeface="Arial" charset="0"/>
                <a:cs typeface="Arial" charset="0"/>
              </a:rPr>
              <a:t>Shelter &amp; Settlements in Emergencies, Natural Disasters - IFRC STT   </a:t>
            </a:r>
          </a:p>
        </p:txBody>
      </p:sp>
      <p:grpSp>
        <p:nvGrpSpPr>
          <p:cNvPr id="12" name="Group 19"/>
          <p:cNvGrpSpPr>
            <a:grpSpLocks/>
          </p:cNvGrpSpPr>
          <p:nvPr/>
        </p:nvGrpSpPr>
        <p:grpSpPr bwMode="auto">
          <a:xfrm>
            <a:off x="127843" y="6641301"/>
            <a:ext cx="1481788" cy="153888"/>
            <a:chOff x="127400" y="10316214"/>
            <a:chExt cx="2055613" cy="272852"/>
          </a:xfrm>
        </p:grpSpPr>
        <p:pic>
          <p:nvPicPr>
            <p:cNvPr id="13" name="Picture 7"/>
            <p:cNvPicPr>
              <a:picLocks noChangeAspect="1" noChangeArrowheads="1"/>
            </p:cNvPicPr>
            <p:nvPr/>
          </p:nvPicPr>
          <p:blipFill>
            <a:blip r:embed="rId2" cstate="email"/>
            <a:srcRect/>
            <a:stretch>
              <a:fillRect/>
            </a:stretch>
          </p:blipFill>
          <p:spPr bwMode="auto">
            <a:xfrm>
              <a:off x="127400" y="10344835"/>
              <a:ext cx="271609" cy="180090"/>
            </a:xfrm>
            <a:prstGeom prst="rect">
              <a:avLst/>
            </a:prstGeom>
            <a:noFill/>
            <a:ln w="12700">
              <a:noFill/>
              <a:miter lim="800000"/>
              <a:headEnd/>
              <a:tailEnd/>
            </a:ln>
          </p:spPr>
        </p:pic>
        <p:sp>
          <p:nvSpPr>
            <p:cNvPr id="14" name="Rectangle 8"/>
            <p:cNvSpPr>
              <a:spLocks/>
            </p:cNvSpPr>
            <p:nvPr/>
          </p:nvSpPr>
          <p:spPr bwMode="auto">
            <a:xfrm>
              <a:off x="436911" y="10316214"/>
              <a:ext cx="1746102" cy="272852"/>
            </a:xfrm>
            <a:prstGeom prst="rect">
              <a:avLst/>
            </a:prstGeom>
            <a:noFill/>
            <a:ln w="12700">
              <a:noFill/>
              <a:miter lim="800000"/>
              <a:headEnd type="none" w="med" len="med"/>
              <a:tailEnd type="none" w="med" len="med"/>
            </a:ln>
          </p:spPr>
          <p:txBody>
            <a:bodyPr wrap="none" lIns="0" tIns="0" rIns="40639" bIns="0">
              <a:spAutoFit/>
            </a:bodyPr>
            <a:lstStyle>
              <a:defPPr>
                <a:defRPr lang="en-GB"/>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37582">
                <a:defRPr/>
              </a:pPr>
              <a:r>
                <a:rPr lang="en-US" sz="500" dirty="0">
                  <a:solidFill>
                    <a:srgbClr val="FFFFFF"/>
                  </a:solidFill>
                  <a:latin typeface="Helvetica" charset="0"/>
                  <a:cs typeface="Helvetica" charset="0"/>
                  <a:sym typeface="Helvetica" charset="0"/>
                </a:rPr>
                <a:t>International Federation</a:t>
              </a:r>
            </a:p>
            <a:p>
              <a:pPr marL="37582">
                <a:defRPr/>
              </a:pPr>
              <a:r>
                <a:rPr lang="en-US" sz="500" dirty="0">
                  <a:solidFill>
                    <a:srgbClr val="FFFFFF"/>
                  </a:solidFill>
                  <a:latin typeface="Helvetica" charset="0"/>
                  <a:cs typeface="Helvetica" charset="0"/>
                  <a:sym typeface="Helvetica" charset="0"/>
                </a:rPr>
                <a:t>of Red Cross and Red Crescent Societies</a:t>
              </a:r>
            </a:p>
          </p:txBody>
        </p:sp>
      </p:grpSp>
    </p:spTree>
    <p:extLst>
      <p:ext uri="{BB962C8B-B14F-4D97-AF65-F5344CB8AC3E}">
        <p14:creationId xmlns:p14="http://schemas.microsoft.com/office/powerpoint/2010/main" val="3512253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3" y="5"/>
            <a:ext cx="3962546" cy="342956"/>
          </a:xfrm>
          <a:prstGeom prst="rect">
            <a:avLst/>
          </a:prstGeom>
          <a:noFill/>
          <a:ln w="9525">
            <a:noFill/>
            <a:miter lim="800000"/>
            <a:headEnd/>
            <a:tailEnd/>
          </a:ln>
          <a:effectLst/>
        </p:spPr>
        <p:txBody>
          <a:bodyPr vert="horz" wrap="square" lIns="92592" tIns="46296" rIns="92592" bIns="46296" numCol="1" anchor="t" anchorCtr="0" compatLnSpc="1">
            <a:prstTxWarp prst="textNoShape">
              <a:avLst/>
            </a:prstTxWarp>
          </a:bodyPr>
          <a:lstStyle>
            <a:lvl1pPr>
              <a:defRPr sz="1200">
                <a:latin typeface="Arial" charset="0"/>
                <a:cs typeface="Arial" charset="0"/>
              </a:defRPr>
            </a:lvl1pPr>
          </a:lstStyle>
          <a:p>
            <a:pPr>
              <a:defRPr/>
            </a:pPr>
            <a:endParaRPr lang="es-ES"/>
          </a:p>
        </p:txBody>
      </p:sp>
      <p:sp>
        <p:nvSpPr>
          <p:cNvPr id="9219" name="Rectangle 3"/>
          <p:cNvSpPr>
            <a:spLocks noGrp="1" noChangeArrowheads="1"/>
          </p:cNvSpPr>
          <p:nvPr>
            <p:ph type="dt" idx="1"/>
          </p:nvPr>
        </p:nvSpPr>
        <p:spPr bwMode="auto">
          <a:xfrm>
            <a:off x="5179272" y="5"/>
            <a:ext cx="3962546" cy="342956"/>
          </a:xfrm>
          <a:prstGeom prst="rect">
            <a:avLst/>
          </a:prstGeom>
          <a:noFill/>
          <a:ln w="9525">
            <a:noFill/>
            <a:miter lim="800000"/>
            <a:headEnd/>
            <a:tailEnd/>
          </a:ln>
          <a:effectLst/>
        </p:spPr>
        <p:txBody>
          <a:bodyPr vert="horz" wrap="square" lIns="92592" tIns="46296" rIns="92592" bIns="46296" numCol="1" anchor="t" anchorCtr="0" compatLnSpc="1">
            <a:prstTxWarp prst="textNoShape">
              <a:avLst/>
            </a:prstTxWarp>
          </a:bodyPr>
          <a:lstStyle>
            <a:lvl1pPr algn="r">
              <a:defRPr sz="1200">
                <a:latin typeface="Arial" charset="0"/>
                <a:cs typeface="Arial" charset="0"/>
              </a:defRPr>
            </a:lvl1pPr>
          </a:lstStyle>
          <a:p>
            <a:pPr>
              <a:defRPr/>
            </a:pPr>
            <a:fld id="{291A81BB-F752-48B4-8B6D-C7849DCCDE83}" type="datetimeFigureOut">
              <a:rPr lang="es-ES"/>
              <a:pPr>
                <a:defRPr/>
              </a:pPr>
              <a:t>15/11/2017</a:t>
            </a:fld>
            <a:endParaRPr lang="es-ES"/>
          </a:p>
        </p:txBody>
      </p:sp>
      <p:sp>
        <p:nvSpPr>
          <p:cNvPr id="27652" name="Rectangle 4"/>
          <p:cNvSpPr>
            <a:spLocks noGrp="1" noRot="1" noChangeAspect="1" noChangeArrowheads="1" noTextEdit="1"/>
          </p:cNvSpPr>
          <p:nvPr>
            <p:ph type="sldImg" idx="2"/>
          </p:nvPr>
        </p:nvSpPr>
        <p:spPr bwMode="auto">
          <a:xfrm>
            <a:off x="2857500" y="514350"/>
            <a:ext cx="3429000" cy="2573338"/>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913097" y="3258084"/>
            <a:ext cx="7317822" cy="3085488"/>
          </a:xfrm>
          <a:prstGeom prst="rect">
            <a:avLst/>
          </a:prstGeom>
          <a:noFill/>
          <a:ln w="9525">
            <a:noFill/>
            <a:miter lim="800000"/>
            <a:headEnd/>
            <a:tailEnd/>
          </a:ln>
          <a:effectLst/>
        </p:spPr>
        <p:txBody>
          <a:bodyPr vert="horz" wrap="square" lIns="92592" tIns="46296" rIns="92592" bIns="46296"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9222" name="Rectangle 6"/>
          <p:cNvSpPr>
            <a:spLocks noGrp="1" noChangeArrowheads="1"/>
          </p:cNvSpPr>
          <p:nvPr>
            <p:ph type="ftr" sz="quarter" idx="4"/>
          </p:nvPr>
        </p:nvSpPr>
        <p:spPr bwMode="auto">
          <a:xfrm>
            <a:off x="3" y="6513935"/>
            <a:ext cx="3962546" cy="342956"/>
          </a:xfrm>
          <a:prstGeom prst="rect">
            <a:avLst/>
          </a:prstGeom>
          <a:noFill/>
          <a:ln w="9525">
            <a:noFill/>
            <a:miter lim="800000"/>
            <a:headEnd/>
            <a:tailEnd/>
          </a:ln>
          <a:effectLst/>
        </p:spPr>
        <p:txBody>
          <a:bodyPr vert="horz" wrap="square" lIns="92592" tIns="46296" rIns="92592" bIns="46296" numCol="1" anchor="b" anchorCtr="0" compatLnSpc="1">
            <a:prstTxWarp prst="textNoShape">
              <a:avLst/>
            </a:prstTxWarp>
          </a:bodyPr>
          <a:lstStyle>
            <a:lvl1pPr>
              <a:defRPr sz="1200">
                <a:latin typeface="Arial" charset="0"/>
                <a:cs typeface="Arial" charset="0"/>
              </a:defRPr>
            </a:lvl1pPr>
          </a:lstStyle>
          <a:p>
            <a:pPr>
              <a:defRPr/>
            </a:pPr>
            <a:endParaRPr lang="es-ES"/>
          </a:p>
        </p:txBody>
      </p:sp>
      <p:sp>
        <p:nvSpPr>
          <p:cNvPr id="9223" name="Rectangle 7"/>
          <p:cNvSpPr>
            <a:spLocks noGrp="1" noChangeArrowheads="1"/>
          </p:cNvSpPr>
          <p:nvPr>
            <p:ph type="sldNum" sz="quarter" idx="5"/>
          </p:nvPr>
        </p:nvSpPr>
        <p:spPr bwMode="auto">
          <a:xfrm>
            <a:off x="5179272" y="6513935"/>
            <a:ext cx="3962546" cy="342956"/>
          </a:xfrm>
          <a:prstGeom prst="rect">
            <a:avLst/>
          </a:prstGeom>
          <a:noFill/>
          <a:ln w="9525">
            <a:noFill/>
            <a:miter lim="800000"/>
            <a:headEnd/>
            <a:tailEnd/>
          </a:ln>
          <a:effectLst/>
        </p:spPr>
        <p:txBody>
          <a:bodyPr vert="horz" wrap="square" lIns="92592" tIns="46296" rIns="92592" bIns="46296" numCol="1" anchor="b" anchorCtr="0" compatLnSpc="1">
            <a:prstTxWarp prst="textNoShape">
              <a:avLst/>
            </a:prstTxWarp>
          </a:bodyPr>
          <a:lstStyle>
            <a:lvl1pPr algn="r">
              <a:defRPr sz="1200">
                <a:latin typeface="Arial" pitchFamily="34" charset="0"/>
                <a:cs typeface="Arial" pitchFamily="34" charset="0"/>
              </a:defRPr>
            </a:lvl1pPr>
          </a:lstStyle>
          <a:p>
            <a:pPr>
              <a:defRPr/>
            </a:pPr>
            <a:fld id="{560A4DA9-D9E3-4062-883A-C04697E9AA5F}" type="slidenum">
              <a:rPr lang="en-GB"/>
              <a:pPr>
                <a:defRPr/>
              </a:pPr>
              <a:t>‹#›</a:t>
            </a:fld>
            <a:endParaRPr lang="en-GB"/>
          </a:p>
        </p:txBody>
      </p:sp>
    </p:spTree>
    <p:extLst>
      <p:ext uri="{BB962C8B-B14F-4D97-AF65-F5344CB8AC3E}">
        <p14:creationId xmlns:p14="http://schemas.microsoft.com/office/powerpoint/2010/main" val="24191947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Welcome.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a:t>
            </a:fld>
            <a:endParaRPr lang="en-GB"/>
          </a:p>
        </p:txBody>
      </p:sp>
    </p:spTree>
    <p:extLst>
      <p:ext uri="{BB962C8B-B14F-4D97-AF65-F5344CB8AC3E}">
        <p14:creationId xmlns:p14="http://schemas.microsoft.com/office/powerpoint/2010/main" val="759841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Use a whiteboard or</a:t>
            </a:r>
            <a:r>
              <a:rPr lang="nb-NO" baseline="0" dirty="0" smtClean="0"/>
              <a:t> flipchart to explain how to use the spirit levels and tape measure to identify the slope gradient. Show how the calculation works. Also explain how to measure the «clear opening» of doorways, when the door is opened 90 degrees.</a:t>
            </a:r>
          </a:p>
          <a:p>
            <a:endParaRPr lang="nb-NO" baseline="0" dirty="0" smtClean="0"/>
          </a:p>
          <a:p>
            <a:r>
              <a:rPr lang="nb-NO" baseline="0" smtClean="0"/>
              <a:t>If participants have smartphones, consider showing an example of an app that can measure slope during the exercise.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19</a:t>
            </a:fld>
            <a:endParaRPr lang="en-GB"/>
          </a:p>
        </p:txBody>
      </p:sp>
    </p:spTree>
    <p:extLst>
      <p:ext uri="{BB962C8B-B14F-4D97-AF65-F5344CB8AC3E}">
        <p14:creationId xmlns:p14="http://schemas.microsoft.com/office/powerpoint/2010/main" val="742661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You</a:t>
            </a:r>
            <a:r>
              <a:rPr lang="nb-NO" baseline="0" dirty="0" smtClean="0"/>
              <a:t> get the length by multiplying the highlighted number from the gradient with the height above ground that you want to reach. For example, to reach an entrance 20cm above ground level, your ramp should be maximum 1:14, and the length will be 14x20=280cm. If the entrance is 15cm above ground level, you can use 1:12 gradient, and the length is 12x15=180cm.</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9</a:t>
            </a:fld>
            <a:endParaRPr lang="en-GB"/>
          </a:p>
        </p:txBody>
      </p:sp>
    </p:spTree>
    <p:extLst>
      <p:ext uri="{BB962C8B-B14F-4D97-AF65-F5344CB8AC3E}">
        <p14:creationId xmlns:p14="http://schemas.microsoft.com/office/powerpoint/2010/main" val="1419378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To</a:t>
            </a:r>
            <a:r>
              <a:rPr lang="nb-NO" baseline="0" dirty="0" smtClean="0"/>
              <a:t> illustrate the barrier created by drainage. Also include example of solution?</a:t>
            </a:r>
            <a:endParaRPr lang="nb-NO" dirty="0"/>
          </a:p>
        </p:txBody>
      </p:sp>
      <p:sp>
        <p:nvSpPr>
          <p:cNvPr id="4" name="Slide Number Placeholder 3"/>
          <p:cNvSpPr>
            <a:spLocks noGrp="1"/>
          </p:cNvSpPr>
          <p:nvPr>
            <p:ph type="sldNum" sz="quarter" idx="10"/>
          </p:nvPr>
        </p:nvSpPr>
        <p:spPr/>
        <p:txBody>
          <a:bodyPr/>
          <a:lstStyle/>
          <a:p>
            <a:pPr>
              <a:defRPr/>
            </a:pPr>
            <a:fld id="{99B28CF7-4C24-4948-8114-241F7797A559}" type="slidenum">
              <a:rPr lang="en-US" smtClean="0"/>
              <a:pPr>
                <a:defRPr/>
              </a:pPr>
              <a:t>10</a:t>
            </a:fld>
            <a:endParaRPr lang="en-US"/>
          </a:p>
        </p:txBody>
      </p:sp>
    </p:spTree>
    <p:extLst>
      <p:ext uri="{BB962C8B-B14F-4D97-AF65-F5344CB8AC3E}">
        <p14:creationId xmlns:p14="http://schemas.microsoft.com/office/powerpoint/2010/main" val="4096954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The handout can be replaced by similiar</a:t>
            </a:r>
            <a:r>
              <a:rPr lang="nb-NO" baseline="0" dirty="0" smtClean="0"/>
              <a:t> assessment/audit carried out in different contexts. The important thing is to present the findings, but not the recommendations, which participants will provide.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13</a:t>
            </a:fld>
            <a:endParaRPr lang="en-GB"/>
          </a:p>
        </p:txBody>
      </p:sp>
    </p:spTree>
    <p:extLst>
      <p:ext uri="{BB962C8B-B14F-4D97-AF65-F5344CB8AC3E}">
        <p14:creationId xmlns:p14="http://schemas.microsoft.com/office/powerpoint/2010/main" val="2246186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Add</a:t>
            </a:r>
            <a:r>
              <a:rPr lang="nb-NO" baseline="0" dirty="0" smtClean="0"/>
              <a:t> more examples as available. Also use the opportunity to open for questions and summarise the discussion at the end.</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14</a:t>
            </a:fld>
            <a:endParaRPr lang="en-GB"/>
          </a:p>
        </p:txBody>
      </p:sp>
    </p:spTree>
    <p:extLst>
      <p:ext uri="{BB962C8B-B14F-4D97-AF65-F5344CB8AC3E}">
        <p14:creationId xmlns:p14="http://schemas.microsoft.com/office/powerpoint/2010/main" val="2281286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Cover</a:t>
            </a:r>
            <a:r>
              <a:rPr lang="nb-NO" baseline="0" dirty="0" smtClean="0"/>
              <a:t> of the Camp Management guidelines. Quite a good example of camp planning. But looks like a relatively dry climate, so the barrier of water, mud, drainage is not so dominant.</a:t>
            </a:r>
            <a:endParaRPr lang="nb-NO" dirty="0"/>
          </a:p>
        </p:txBody>
      </p:sp>
      <p:sp>
        <p:nvSpPr>
          <p:cNvPr id="4" name="Slide Number Placeholder 3"/>
          <p:cNvSpPr>
            <a:spLocks noGrp="1"/>
          </p:cNvSpPr>
          <p:nvPr>
            <p:ph type="sldNum" sz="quarter" idx="10"/>
          </p:nvPr>
        </p:nvSpPr>
        <p:spPr/>
        <p:txBody>
          <a:bodyPr/>
          <a:lstStyle/>
          <a:p>
            <a:pPr>
              <a:defRPr/>
            </a:pPr>
            <a:fld id="{99B28CF7-4C24-4948-8114-241F7797A559}" type="slidenum">
              <a:rPr lang="en-US" smtClean="0"/>
              <a:pPr>
                <a:defRPr/>
              </a:pPr>
              <a:t>15</a:t>
            </a:fld>
            <a:endParaRPr lang="en-US"/>
          </a:p>
        </p:txBody>
      </p:sp>
    </p:spTree>
    <p:extLst>
      <p:ext uri="{BB962C8B-B14F-4D97-AF65-F5344CB8AC3E}">
        <p14:creationId xmlns:p14="http://schemas.microsoft.com/office/powerpoint/2010/main" val="2704041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Zaatari camp. Shelters delivered</a:t>
            </a:r>
            <a:r>
              <a:rPr lang="nb-NO" baseline="0" dirty="0" smtClean="0"/>
              <a:t> with slightly too narrow openings (probably because 80cm is a standard door with?), but at least with no structural obstacles to increasing the width, and the possibility for barrier free entrance (improved with for example concrete or compacted aggregate on the floor).</a:t>
            </a:r>
            <a:endParaRPr lang="nb-NO" dirty="0"/>
          </a:p>
        </p:txBody>
      </p:sp>
      <p:sp>
        <p:nvSpPr>
          <p:cNvPr id="4" name="Slide Number Placeholder 3"/>
          <p:cNvSpPr>
            <a:spLocks noGrp="1"/>
          </p:cNvSpPr>
          <p:nvPr>
            <p:ph type="sldNum" sz="quarter" idx="10"/>
          </p:nvPr>
        </p:nvSpPr>
        <p:spPr/>
        <p:txBody>
          <a:bodyPr/>
          <a:lstStyle/>
          <a:p>
            <a:pPr>
              <a:defRPr/>
            </a:pPr>
            <a:fld id="{99B28CF7-4C24-4948-8114-241F7797A559}" type="slidenum">
              <a:rPr lang="en-US" smtClean="0"/>
              <a:pPr>
                <a:defRPr/>
              </a:pPr>
              <a:t>16</a:t>
            </a:fld>
            <a:endParaRPr lang="en-US"/>
          </a:p>
        </p:txBody>
      </p:sp>
    </p:spTree>
    <p:extLst>
      <p:ext uri="{BB962C8B-B14F-4D97-AF65-F5344CB8AC3E}">
        <p14:creationId xmlns:p14="http://schemas.microsoft.com/office/powerpoint/2010/main" val="3372583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Photos to illustrate an accessible pathway. They</a:t>
            </a:r>
            <a:r>
              <a:rPr lang="nb-NO" baseline="0" dirty="0" smtClean="0"/>
              <a:t> have thought about drainage, how to avoid standing water. But could perhaps have included a basic handrail? In less permanent/temporary settlement situations, a less expensive option could be compacted crushed aggregate. Check with disability organisations HI/CBM if you would like help to get specifications for this.</a:t>
            </a:r>
            <a:endParaRPr lang="nb-NO" dirty="0"/>
          </a:p>
        </p:txBody>
      </p:sp>
      <p:sp>
        <p:nvSpPr>
          <p:cNvPr id="4" name="Slide Number Placeholder 3"/>
          <p:cNvSpPr>
            <a:spLocks noGrp="1"/>
          </p:cNvSpPr>
          <p:nvPr>
            <p:ph type="sldNum" sz="quarter" idx="10"/>
          </p:nvPr>
        </p:nvSpPr>
        <p:spPr/>
        <p:txBody>
          <a:bodyPr/>
          <a:lstStyle/>
          <a:p>
            <a:pPr>
              <a:defRPr/>
            </a:pPr>
            <a:fld id="{99B28CF7-4C24-4948-8114-241F7797A559}" type="slidenum">
              <a:rPr lang="en-US" smtClean="0"/>
              <a:pPr>
                <a:defRPr/>
              </a:pPr>
              <a:t>17</a:t>
            </a:fld>
            <a:endParaRPr lang="en-US"/>
          </a:p>
        </p:txBody>
      </p:sp>
    </p:spTree>
    <p:extLst>
      <p:ext uri="{BB962C8B-B14F-4D97-AF65-F5344CB8AC3E}">
        <p14:creationId xmlns:p14="http://schemas.microsoft.com/office/powerpoint/2010/main" val="2056720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Tactile pathways and tactile map. Here used in connection with a building,</a:t>
            </a:r>
            <a:r>
              <a:rPr lang="nb-NO" baseline="0" dirty="0" smtClean="0"/>
              <a:t> but mostly useful as an intervention/accessible adaptation in settlement or collective centre situations. Could introduce here – or in the shelter session – the concept of reasonable accessibility, or reasonable accommodation, as a way to consider cost versus impact. This is one of the reasons why we advocate barrier free as a standard for shelter design, for example, to not add specific features that will only be needed by people with specific disabilities, but to remove barriers and consider that these specific adaptations (e.g. wheelchair access, handrails, grab bars, accessible handles on windows and doors, etc) will be easy to implement in the future.</a:t>
            </a:r>
            <a:endParaRPr lang="nb-NO" dirty="0"/>
          </a:p>
        </p:txBody>
      </p:sp>
      <p:sp>
        <p:nvSpPr>
          <p:cNvPr id="4" name="Slide Number Placeholder 3"/>
          <p:cNvSpPr>
            <a:spLocks noGrp="1"/>
          </p:cNvSpPr>
          <p:nvPr>
            <p:ph type="sldNum" sz="quarter" idx="10"/>
          </p:nvPr>
        </p:nvSpPr>
        <p:spPr/>
        <p:txBody>
          <a:bodyPr/>
          <a:lstStyle/>
          <a:p>
            <a:pPr>
              <a:defRPr/>
            </a:pPr>
            <a:fld id="{99B28CF7-4C24-4948-8114-241F7797A559}" type="slidenum">
              <a:rPr lang="en-US" smtClean="0"/>
              <a:pPr>
                <a:defRPr/>
              </a:pPr>
              <a:t>18</a:t>
            </a:fld>
            <a:endParaRPr lang="en-US"/>
          </a:p>
        </p:txBody>
      </p:sp>
    </p:spTree>
    <p:extLst>
      <p:ext uri="{BB962C8B-B14F-4D97-AF65-F5344CB8AC3E}">
        <p14:creationId xmlns:p14="http://schemas.microsoft.com/office/powerpoint/2010/main" val="208078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without photo">
    <p:spTree>
      <p:nvGrpSpPr>
        <p:cNvPr id="1" name=""/>
        <p:cNvGrpSpPr/>
        <p:nvPr/>
      </p:nvGrpSpPr>
      <p:grpSpPr>
        <a:xfrm>
          <a:off x="0" y="0"/>
          <a:ext cx="0" cy="0"/>
          <a:chOff x="0" y="0"/>
          <a:chExt cx="0" cy="0"/>
        </a:xfrm>
      </p:grpSpPr>
      <p:sp>
        <p:nvSpPr>
          <p:cNvPr id="4" name="Rectangle 3"/>
          <p:cNvSpPr/>
          <p:nvPr userDrawn="1"/>
        </p:nvSpPr>
        <p:spPr>
          <a:xfrm>
            <a:off x="152400" y="152400"/>
            <a:ext cx="8839200" cy="5753100"/>
          </a:xfrm>
          <a:prstGeom prst="rect">
            <a:avLst/>
          </a:prstGeom>
          <a:solidFill>
            <a:srgbClr val="66584E">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1"/>
          <p:cNvGrpSpPr>
            <a:grpSpLocks/>
          </p:cNvGrpSpPr>
          <p:nvPr userDrawn="1"/>
        </p:nvGrpSpPr>
        <p:grpSpPr bwMode="auto">
          <a:xfrm>
            <a:off x="339725" y="339725"/>
            <a:ext cx="1260475" cy="1260475"/>
            <a:chOff x="228600" y="228600"/>
            <a:chExt cx="1260000" cy="1260000"/>
          </a:xfrm>
        </p:grpSpPr>
        <p:sp>
          <p:nvSpPr>
            <p:cNvPr id="6" name="Oval 5"/>
            <p:cNvSpPr/>
            <p:nvPr userDrawn="1"/>
          </p:nvSpPr>
          <p:spPr>
            <a:xfrm>
              <a:off x="228600" y="228600"/>
              <a:ext cx="1260000" cy="1260000"/>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userDrawn="1"/>
          </p:nvSpPr>
          <p:spPr>
            <a:xfrm>
              <a:off x="282555" y="653419"/>
              <a:ext cx="1144157" cy="307661"/>
            </a:xfrm>
            <a:prstGeom prst="rect">
              <a:avLst/>
            </a:prstGeom>
            <a:noFill/>
          </p:spPr>
          <p:txBody>
            <a:bodyPr lIns="0" tIns="0" rIns="0" bIns="0">
              <a:spAutoFit/>
            </a:bodyPr>
            <a:lstStyle/>
            <a:p>
              <a:pPr algn="ctr" rtl="1" fontAlgn="auto">
                <a:spcBef>
                  <a:spcPts val="0"/>
                </a:spcBef>
                <a:spcAft>
                  <a:spcPts val="0"/>
                </a:spcAft>
                <a:defRPr/>
              </a:pPr>
              <a:r>
                <a:rPr lang="en-US" sz="1000" b="1" baseline="0" dirty="0" smtClean="0">
                  <a:solidFill>
                    <a:schemeClr val="bg1"/>
                  </a:solidFill>
                  <a:latin typeface="Arial" pitchFamily="34" charset="0"/>
                  <a:cs typeface="Arial" pitchFamily="34" charset="0"/>
                </a:rPr>
                <a:t>]</a:t>
              </a:r>
              <a:r>
                <a:rPr lang="ar-LB" sz="1000" b="1" baseline="0" dirty="0" smtClean="0">
                  <a:solidFill>
                    <a:schemeClr val="bg1"/>
                  </a:solidFill>
                  <a:latin typeface="Arial" pitchFamily="34" charset="0"/>
                  <a:cs typeface="Arial" pitchFamily="34" charset="0"/>
                </a:rPr>
                <a:t>التاريخ،</a:t>
              </a:r>
              <a:endParaRPr lang="en-US" sz="1000" b="1" baseline="0" dirty="0" smtClean="0">
                <a:solidFill>
                  <a:schemeClr val="bg1"/>
                </a:solidFill>
                <a:latin typeface="Arial" pitchFamily="34" charset="0"/>
                <a:cs typeface="Arial" pitchFamily="34" charset="0"/>
              </a:endParaRPr>
            </a:p>
            <a:p>
              <a:pPr algn="ctr" rtl="1" fontAlgn="auto">
                <a:spcBef>
                  <a:spcPts val="0"/>
                </a:spcBef>
                <a:spcAft>
                  <a:spcPts val="0"/>
                </a:spcAft>
                <a:defRPr/>
              </a:pPr>
              <a:r>
                <a:rPr lang="ar-LB" sz="1000" b="1" baseline="0" dirty="0" smtClean="0">
                  <a:solidFill>
                    <a:schemeClr val="bg1"/>
                  </a:solidFill>
                  <a:latin typeface="Arial" pitchFamily="34" charset="0"/>
                  <a:cs typeface="Arial" pitchFamily="34" charset="0"/>
                </a:rPr>
                <a:t> المكان</a:t>
              </a:r>
              <a:r>
                <a:rPr lang="en-US" sz="1000" b="1" baseline="0" dirty="0" smtClean="0">
                  <a:solidFill>
                    <a:schemeClr val="bg1"/>
                  </a:solidFill>
                  <a:latin typeface="Arial" pitchFamily="34" charset="0"/>
                  <a:cs typeface="Arial" pitchFamily="34" charset="0"/>
                </a:rPr>
                <a:t>[</a:t>
              </a:r>
              <a:endParaRPr lang="en-US" sz="1000" b="1" dirty="0" smtClean="0">
                <a:solidFill>
                  <a:schemeClr val="bg1"/>
                </a:solidFill>
                <a:latin typeface="Arial" pitchFamily="34" charset="0"/>
                <a:cs typeface="Arial" pitchFamily="34" charset="0"/>
              </a:endParaRPr>
            </a:p>
          </p:txBody>
        </p:sp>
      </p:grpSp>
      <p:sp>
        <p:nvSpPr>
          <p:cNvPr id="2" name="Title 1"/>
          <p:cNvSpPr>
            <a:spLocks noGrp="1"/>
          </p:cNvSpPr>
          <p:nvPr>
            <p:ph type="ctrTitle"/>
          </p:nvPr>
        </p:nvSpPr>
        <p:spPr>
          <a:xfrm>
            <a:off x="990600" y="2819400"/>
            <a:ext cx="7239000" cy="647591"/>
          </a:xfrm>
        </p:spPr>
        <p:txBody>
          <a:bodyPr/>
          <a:lstStyle>
            <a:lvl1pPr algn="r">
              <a:defRPr b="1">
                <a:solidFill>
                  <a:schemeClr val="bg1"/>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990600" y="3886200"/>
            <a:ext cx="7239000" cy="1752600"/>
          </a:xfrm>
        </p:spPr>
        <p:txBody>
          <a:bodyPr>
            <a:normAutofit/>
          </a:bodyPr>
          <a:lstStyle>
            <a:lvl1pPr marL="0" indent="0" algn="r">
              <a:buNone/>
              <a:defRPr sz="2400" b="1">
                <a:solidFill>
                  <a:srgbClr val="54181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558670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Cover without photo">
    <p:spTree>
      <p:nvGrpSpPr>
        <p:cNvPr id="1" name=""/>
        <p:cNvGrpSpPr/>
        <p:nvPr/>
      </p:nvGrpSpPr>
      <p:grpSpPr>
        <a:xfrm>
          <a:off x="0" y="0"/>
          <a:ext cx="0" cy="0"/>
          <a:chOff x="0" y="0"/>
          <a:chExt cx="0" cy="0"/>
        </a:xfrm>
      </p:grpSpPr>
      <p:sp>
        <p:nvSpPr>
          <p:cNvPr id="4" name="Rectangle 3"/>
          <p:cNvSpPr/>
          <p:nvPr userDrawn="1"/>
        </p:nvSpPr>
        <p:spPr>
          <a:xfrm>
            <a:off x="152400" y="152400"/>
            <a:ext cx="8839200" cy="5753100"/>
          </a:xfrm>
          <a:prstGeom prst="rect">
            <a:avLst/>
          </a:prstGeom>
          <a:blipFill dpi="0" rotWithShape="1">
            <a:blip r:embed="rId2"/>
            <a:srcRect/>
            <a:tile tx="0" ty="0" sx="100000" sy="100000" flip="none" algn="tl"/>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1"/>
          <p:cNvGrpSpPr>
            <a:grpSpLocks/>
          </p:cNvGrpSpPr>
          <p:nvPr userDrawn="1"/>
        </p:nvGrpSpPr>
        <p:grpSpPr bwMode="auto">
          <a:xfrm>
            <a:off x="339725" y="339725"/>
            <a:ext cx="1260475" cy="1260475"/>
            <a:chOff x="228600" y="228600"/>
            <a:chExt cx="1260000" cy="1260000"/>
          </a:xfrm>
        </p:grpSpPr>
        <p:sp>
          <p:nvSpPr>
            <p:cNvPr id="6" name="Oval 5"/>
            <p:cNvSpPr/>
            <p:nvPr userDrawn="1"/>
          </p:nvSpPr>
          <p:spPr>
            <a:xfrm>
              <a:off x="228600" y="228600"/>
              <a:ext cx="1260000" cy="1260000"/>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userDrawn="1"/>
          </p:nvSpPr>
          <p:spPr>
            <a:xfrm>
              <a:off x="282555" y="625325"/>
              <a:ext cx="1144157" cy="461789"/>
            </a:xfrm>
            <a:prstGeom prst="rect">
              <a:avLst/>
            </a:prstGeom>
            <a:noFill/>
          </p:spPr>
          <p:txBody>
            <a:bodyPr lIns="0" tIns="0" rIns="0" bIns="0">
              <a:spAutoFit/>
            </a:bodyPr>
            <a:lstStyle/>
            <a:p>
              <a:pPr algn="ctr" fontAlgn="auto">
                <a:spcBef>
                  <a:spcPts val="0"/>
                </a:spcBef>
                <a:spcAft>
                  <a:spcPts val="0"/>
                </a:spcAft>
                <a:defRPr/>
              </a:pPr>
              <a:r>
                <a:rPr lang="en-US" sz="1000" b="1" dirty="0">
                  <a:solidFill>
                    <a:schemeClr val="bg1"/>
                  </a:solidFill>
                  <a:latin typeface="Arial" pitchFamily="34" charset="0"/>
                  <a:cs typeface="Arial" pitchFamily="34" charset="0"/>
                </a:rPr>
                <a:t>Presentation title</a:t>
              </a:r>
            </a:p>
            <a:p>
              <a:pPr algn="ctr" fontAlgn="auto">
                <a:spcBef>
                  <a:spcPts val="0"/>
                </a:spcBef>
                <a:spcAft>
                  <a:spcPts val="0"/>
                </a:spcAft>
                <a:defRPr/>
              </a:pPr>
              <a:r>
                <a:rPr lang="en-US" sz="1000" b="1" dirty="0" smtClean="0">
                  <a:solidFill>
                    <a:schemeClr val="bg1"/>
                  </a:solidFill>
                  <a:latin typeface="Arial" pitchFamily="34" charset="0"/>
                  <a:cs typeface="Arial" pitchFamily="34" charset="0"/>
                </a:rPr>
                <a:t>at-a-glance info</a:t>
              </a:r>
            </a:p>
            <a:p>
              <a:pPr algn="ctr" fontAlgn="auto">
                <a:spcBef>
                  <a:spcPts val="0"/>
                </a:spcBef>
                <a:spcAft>
                  <a:spcPts val="0"/>
                </a:spcAft>
                <a:defRPr/>
              </a:pPr>
              <a:r>
                <a:rPr lang="en-US" sz="1000" b="1" dirty="0" smtClean="0">
                  <a:solidFill>
                    <a:schemeClr val="bg1"/>
                  </a:solidFill>
                  <a:latin typeface="Arial" pitchFamily="34" charset="0"/>
                  <a:cs typeface="Arial" pitchFamily="34" charset="0"/>
                </a:rPr>
                <a:t>(</a:t>
              </a:r>
              <a:r>
                <a:rPr lang="en-US" sz="1000" b="1" dirty="0">
                  <a:solidFill>
                    <a:schemeClr val="bg1"/>
                  </a:solidFill>
                  <a:latin typeface="Arial" pitchFamily="34" charset="0"/>
                  <a:cs typeface="Arial" pitchFamily="34" charset="0"/>
                </a:rPr>
                <a:t>in slide master)</a:t>
              </a:r>
            </a:p>
          </p:txBody>
        </p:sp>
      </p:grpSp>
      <p:sp>
        <p:nvSpPr>
          <p:cNvPr id="2" name="Title 1"/>
          <p:cNvSpPr>
            <a:spLocks noGrp="1"/>
          </p:cNvSpPr>
          <p:nvPr>
            <p:ph type="ctrTitle"/>
          </p:nvPr>
        </p:nvSpPr>
        <p:spPr>
          <a:xfrm>
            <a:off x="990600" y="2819400"/>
            <a:ext cx="7239000" cy="647591"/>
          </a:xfrm>
        </p:spPr>
        <p:txBody>
          <a:bodyPr/>
          <a:lstStyle>
            <a:lvl1pPr algn="r">
              <a:defRPr b="1">
                <a:solidFill>
                  <a:schemeClr val="bg1"/>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990600" y="3886200"/>
            <a:ext cx="7239000" cy="1752600"/>
          </a:xfrm>
        </p:spPr>
        <p:txBody>
          <a:bodyPr>
            <a:normAutofit/>
          </a:bodyPr>
          <a:lstStyle>
            <a:lvl1pPr marL="0" indent="0" algn="r">
              <a:buNone/>
              <a:defRPr sz="2400" b="1">
                <a:solidFill>
                  <a:srgbClr val="54181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03634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4" name="Straight Connector 3"/>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Title 5"/>
          <p:cNvSpPr>
            <a:spLocks noGrp="1"/>
          </p:cNvSpPr>
          <p:nvPr>
            <p:ph type="title"/>
          </p:nvPr>
        </p:nvSpPr>
        <p:spPr/>
        <p:txBody>
          <a:bodyPr/>
          <a:lstStyle/>
          <a:p>
            <a:r>
              <a:rPr lang="en-US" smtClean="0"/>
              <a:t>Click to edit Master title style</a:t>
            </a:r>
            <a:endParaRPr lang="nb-NO"/>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cxnSp>
        <p:nvCxnSpPr>
          <p:cNvPr id="6" name="Straight Connector 5"/>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Chart Placeholder 3"/>
          <p:cNvSpPr>
            <a:spLocks noGrp="1"/>
          </p:cNvSpPr>
          <p:nvPr>
            <p:ph type="chart" sz="quarter" idx="10"/>
          </p:nvPr>
        </p:nvSpPr>
        <p:spPr>
          <a:xfrm>
            <a:off x="457200" y="1676400"/>
            <a:ext cx="3352800" cy="4191000"/>
          </a:xfrm>
        </p:spPr>
        <p:txBody>
          <a:bodyPr rtlCol="0">
            <a:normAutofit/>
          </a:bodyPr>
          <a:lstStyle/>
          <a:p>
            <a:pPr lvl="0"/>
            <a:endParaRPr lang="en-GB" noProof="0" dirty="0"/>
          </a:p>
        </p:txBody>
      </p:sp>
      <p:sp>
        <p:nvSpPr>
          <p:cNvPr id="5" name="Title 4"/>
          <p:cNvSpPr>
            <a:spLocks noGrp="1"/>
          </p:cNvSpPr>
          <p:nvPr>
            <p:ph type="title"/>
          </p:nvPr>
        </p:nvSpPr>
        <p:spPr/>
        <p:txBody>
          <a:bodyPr/>
          <a:lstStyle/>
          <a:p>
            <a:r>
              <a:rPr lang="en-US" dirty="0" smtClean="0"/>
              <a:t>Click to edit Master title style</a:t>
            </a:r>
            <a:endParaRPr lang="en-GB" dirty="0"/>
          </a:p>
        </p:txBody>
      </p:sp>
      <p:sp>
        <p:nvSpPr>
          <p:cNvPr id="7" name="Text Placeholder 6"/>
          <p:cNvSpPr>
            <a:spLocks noGrp="1"/>
          </p:cNvSpPr>
          <p:nvPr>
            <p:ph type="body" sz="quarter" idx="11"/>
          </p:nvPr>
        </p:nvSpPr>
        <p:spPr>
          <a:xfrm>
            <a:off x="3959770" y="1676400"/>
            <a:ext cx="4724400" cy="4191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cxnSp>
        <p:nvCxnSpPr>
          <p:cNvPr id="5" name="Straight Connector 4"/>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GB" dirty="0"/>
          </a:p>
        </p:txBody>
      </p:sp>
      <p:sp>
        <p:nvSpPr>
          <p:cNvPr id="4" name="Picture Placeholder 3"/>
          <p:cNvSpPr>
            <a:spLocks noGrp="1"/>
          </p:cNvSpPr>
          <p:nvPr>
            <p:ph type="pic" sz="quarter" idx="10"/>
          </p:nvPr>
        </p:nvSpPr>
        <p:spPr>
          <a:xfrm>
            <a:off x="1828800" y="2895600"/>
            <a:ext cx="6858000" cy="2971800"/>
          </a:xfrm>
        </p:spPr>
        <p:txBody>
          <a:bodyPr rtlCol="0">
            <a:normAutofit/>
          </a:bodyPr>
          <a:lstStyle/>
          <a:p>
            <a:pPr lvl="0"/>
            <a:endParaRPr lang="en-GB" noProof="0" dirty="0"/>
          </a:p>
        </p:txBody>
      </p:sp>
      <p:sp>
        <p:nvSpPr>
          <p:cNvPr id="6" name="Text Placeholder 5"/>
          <p:cNvSpPr>
            <a:spLocks noGrp="1"/>
          </p:cNvSpPr>
          <p:nvPr>
            <p:ph type="body" sz="quarter" idx="11"/>
          </p:nvPr>
        </p:nvSpPr>
        <p:spPr>
          <a:xfrm>
            <a:off x="1828800" y="1631732"/>
            <a:ext cx="6858000" cy="1143000"/>
          </a:xfrm>
        </p:spPr>
        <p:txBody>
          <a:bodyPr/>
          <a:lstStyle/>
          <a:p>
            <a:pPr lvl="0"/>
            <a:r>
              <a:rPr lang="en-US" dirty="0"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1676400"/>
            <a:ext cx="4038600" cy="4191000"/>
          </a:xfrm>
        </p:spPr>
        <p:txBody>
          <a:bodyPr/>
          <a:lstStyle>
            <a:lvl1pPr>
              <a:defRPr sz="22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76400"/>
            <a:ext cx="4038600" cy="4191000"/>
          </a:xfrm>
        </p:spPr>
        <p:txBody>
          <a:bodyPr/>
          <a:lstStyle>
            <a:lvl1pPr>
              <a:defRPr sz="22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457200" y="1676399"/>
            <a:ext cx="4040188" cy="574675"/>
          </a:xfrm>
        </p:spPr>
        <p:txBody>
          <a:bodyPr anchor="ct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251075"/>
            <a:ext cx="4040188" cy="3616325"/>
          </a:xfrm>
        </p:spPr>
        <p:txBody>
          <a:bodyPr/>
          <a:lstStyle>
            <a:lvl1pPr>
              <a:defRPr sz="22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4645025" y="1676399"/>
            <a:ext cx="4041775" cy="574675"/>
          </a:xfrm>
        </p:spPr>
        <p:txBody>
          <a:bodyPr anchor="ct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251075"/>
            <a:ext cx="4041775" cy="3616325"/>
          </a:xfrm>
        </p:spPr>
        <p:txBody>
          <a:bodyPr/>
          <a:lstStyle>
            <a:lvl1pPr>
              <a:defRPr sz="22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End contact Layout">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152400" y="152400"/>
            <a:ext cx="8839200" cy="6553200"/>
            <a:chOff x="152400" y="76200"/>
            <a:chExt cx="8839200" cy="6553200"/>
          </a:xfrm>
        </p:grpSpPr>
        <p:sp>
          <p:nvSpPr>
            <p:cNvPr id="3" name="Rectangle 2"/>
            <p:cNvSpPr/>
            <p:nvPr userDrawn="1"/>
          </p:nvSpPr>
          <p:spPr>
            <a:xfrm>
              <a:off x="152400" y="76200"/>
              <a:ext cx="8839200" cy="6553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p:cNvSpPr/>
            <p:nvPr userDrawn="1"/>
          </p:nvSpPr>
          <p:spPr>
            <a:xfrm>
              <a:off x="152400" y="76200"/>
              <a:ext cx="8839200" cy="5029200"/>
            </a:xfrm>
            <a:prstGeom prst="rect">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userDrawn="1"/>
          </p:nvSpPr>
          <p:spPr>
            <a:xfrm>
              <a:off x="533400" y="498474"/>
              <a:ext cx="4724400" cy="4411464"/>
            </a:xfrm>
            <a:prstGeom prst="rect">
              <a:avLst/>
            </a:prstGeom>
            <a:noFill/>
            <a:ln>
              <a:noFill/>
            </a:ln>
          </p:spPr>
          <p:txBody>
            <a:bodyPr wrap="square" lIns="0" tIns="0" rIns="0" bIns="0">
              <a:spAutoFit/>
            </a:bodyPr>
            <a:lstStyle/>
            <a:p>
              <a:pPr fontAlgn="auto">
                <a:spcBef>
                  <a:spcPts val="0"/>
                </a:spcBef>
                <a:spcAft>
                  <a:spcPts val="0"/>
                </a:spcAft>
                <a:defRPr/>
              </a:pPr>
              <a:r>
                <a:rPr lang="en-US" sz="1900" b="0" baseline="30000" dirty="0">
                  <a:solidFill>
                    <a:schemeClr val="bg1">
                      <a:lumMod val="85000"/>
                    </a:schemeClr>
                  </a:solidFill>
                  <a:latin typeface="Arial" pitchFamily="34" charset="0"/>
                  <a:cs typeface="Arial" pitchFamily="34" charset="0"/>
                </a:rPr>
                <a:t>FOR FURTHER INFORMATION ON </a:t>
              </a:r>
              <a:r>
                <a:rPr lang="en-US" sz="1900" b="1" baseline="30000" dirty="0" smtClean="0">
                  <a:solidFill>
                    <a:schemeClr val="bg1">
                      <a:lumMod val="85000"/>
                    </a:schemeClr>
                  </a:solidFill>
                  <a:latin typeface="Arial" pitchFamily="34" charset="0"/>
                  <a:cs typeface="Arial" pitchFamily="34" charset="0"/>
                </a:rPr>
                <a:t>SHELTER &amp; SETTLEMENT, </a:t>
              </a:r>
              <a:r>
                <a:rPr lang="en-US" sz="1900" b="0" baseline="30000" dirty="0">
                  <a:solidFill>
                    <a:schemeClr val="bg1">
                      <a:lumMod val="85000"/>
                    </a:schemeClr>
                  </a:solidFill>
                  <a:latin typeface="Arial" pitchFamily="34" charset="0"/>
                  <a:cs typeface="Arial" pitchFamily="34" charset="0"/>
                </a:rPr>
                <a:t>PLEASE CONTACT:</a:t>
              </a:r>
            </a:p>
            <a:p>
              <a:pPr fontAlgn="auto">
                <a:spcBef>
                  <a:spcPts val="0"/>
                </a:spcBef>
                <a:spcAft>
                  <a:spcPts val="0"/>
                </a:spcAft>
                <a:defRPr/>
              </a:pPr>
              <a:endParaRPr lang="en-US" sz="2000" b="1" baseline="30000" dirty="0">
                <a:solidFill>
                  <a:schemeClr val="bg1"/>
                </a:solidFill>
                <a:latin typeface="Arial" pitchFamily="34" charset="0"/>
                <a:cs typeface="Arial" pitchFamily="34" charset="0"/>
              </a:endParaRPr>
            </a:p>
            <a:p>
              <a:pPr fontAlgn="auto">
                <a:spcBef>
                  <a:spcPts val="0"/>
                </a:spcBef>
                <a:spcAft>
                  <a:spcPts val="0"/>
                </a:spcAft>
                <a:defRPr/>
              </a:pPr>
              <a:r>
                <a:rPr lang="en-US" sz="2000" b="0" baseline="30000" dirty="0">
                  <a:solidFill>
                    <a:schemeClr val="bg1"/>
                  </a:solidFill>
                  <a:latin typeface="Arial" pitchFamily="34" charset="0"/>
                  <a:cs typeface="Arial" pitchFamily="34" charset="0"/>
                </a:rPr>
                <a:t>IFRC </a:t>
              </a:r>
              <a:r>
                <a:rPr lang="en-US" sz="2000" b="0" baseline="30000" dirty="0" smtClean="0">
                  <a:solidFill>
                    <a:schemeClr val="bg1"/>
                  </a:solidFill>
                  <a:latin typeface="Arial" pitchFamily="34" charset="0"/>
                  <a:cs typeface="Arial" pitchFamily="34" charset="0"/>
                </a:rPr>
                <a:t>SHELTER &amp; SETTLEMENT </a:t>
              </a:r>
              <a:r>
                <a:rPr lang="en-US" sz="2000" b="0" baseline="30000" dirty="0">
                  <a:solidFill>
                    <a:schemeClr val="bg1"/>
                  </a:solidFill>
                  <a:latin typeface="Arial" pitchFamily="34" charset="0"/>
                  <a:cs typeface="Arial" pitchFamily="34" charset="0"/>
                </a:rPr>
                <a:t>DEPARTMENT</a:t>
              </a:r>
            </a:p>
            <a:p>
              <a:pPr fontAlgn="auto">
                <a:spcBef>
                  <a:spcPts val="0"/>
                </a:spcBef>
                <a:spcAft>
                  <a:spcPts val="0"/>
                </a:spcAft>
                <a:defRPr/>
              </a:pPr>
              <a:r>
                <a:rPr lang="en-US" sz="2000" b="1" baseline="30000" dirty="0" smtClean="0">
                  <a:solidFill>
                    <a:schemeClr val="bg1"/>
                  </a:solidFill>
                  <a:latin typeface="Arial" pitchFamily="34" charset="0"/>
                  <a:cs typeface="Arial" pitchFamily="34" charset="0"/>
                </a:rPr>
                <a:t>MIGUEL URQUIA, </a:t>
              </a:r>
              <a:r>
                <a:rPr lang="en-US" sz="2000" b="0" baseline="30000" dirty="0" smtClean="0">
                  <a:solidFill>
                    <a:schemeClr val="bg1"/>
                  </a:solidFill>
                  <a:latin typeface="Arial" pitchFamily="34" charset="0"/>
                  <a:cs typeface="Arial" pitchFamily="34" charset="0"/>
                </a:rPr>
                <a:t>ShelterCoordination &amp; training</a:t>
              </a:r>
              <a:r>
                <a:rPr lang="en-US" sz="2000" b="1" baseline="30000" dirty="0">
                  <a:solidFill>
                    <a:schemeClr val="bg1"/>
                  </a:solidFill>
                  <a:latin typeface="Arial" pitchFamily="34" charset="0"/>
                  <a:cs typeface="Arial" pitchFamily="34" charset="0"/>
                </a:rPr>
                <a:t/>
              </a:r>
              <a:br>
                <a:rPr lang="en-US" sz="2000" b="1" baseline="30000" dirty="0">
                  <a:solidFill>
                    <a:schemeClr val="bg1"/>
                  </a:solidFill>
                  <a:latin typeface="Arial" pitchFamily="34" charset="0"/>
                  <a:cs typeface="Arial" pitchFamily="34" charset="0"/>
                </a:rPr>
              </a:br>
              <a:r>
                <a:rPr lang="en-US" sz="2000" b="0" baseline="30000" dirty="0">
                  <a:solidFill>
                    <a:schemeClr val="bg1"/>
                  </a:solidFill>
                  <a:latin typeface="Arial" pitchFamily="34" charset="0"/>
                  <a:cs typeface="Arial" pitchFamily="34" charset="0"/>
                </a:rPr>
                <a:t>TEL. : </a:t>
              </a:r>
              <a:r>
                <a:rPr lang="en-US" sz="2000" b="1" baseline="30000" dirty="0">
                  <a:solidFill>
                    <a:schemeClr val="bg1"/>
                  </a:solidFill>
                  <a:latin typeface="Arial" pitchFamily="34" charset="0"/>
                  <a:cs typeface="Arial" pitchFamily="34" charset="0"/>
                </a:rPr>
                <a:t>+41 022 </a:t>
              </a:r>
              <a:r>
                <a:rPr lang="en-US" sz="2000" b="1" baseline="30000" dirty="0" smtClean="0">
                  <a:solidFill>
                    <a:schemeClr val="bg1"/>
                  </a:solidFill>
                  <a:latin typeface="Arial" pitchFamily="34" charset="0"/>
                  <a:cs typeface="Arial" pitchFamily="34" charset="0"/>
                </a:rPr>
                <a:t>730 4562</a:t>
              </a:r>
              <a:endParaRPr lang="en-US" sz="2000" b="1" baseline="30000" dirty="0">
                <a:solidFill>
                  <a:schemeClr val="bg1"/>
                </a:solidFill>
                <a:latin typeface="Arial" pitchFamily="34" charset="0"/>
                <a:cs typeface="Arial" pitchFamily="34" charset="0"/>
              </a:endParaRPr>
            </a:p>
            <a:p>
              <a:pPr fontAlgn="auto">
                <a:spcBef>
                  <a:spcPts val="0"/>
                </a:spcBef>
                <a:spcAft>
                  <a:spcPts val="0"/>
                </a:spcAft>
                <a:defRPr/>
              </a:pPr>
              <a:r>
                <a:rPr lang="en-US" sz="2000" b="0" baseline="30000" dirty="0">
                  <a:solidFill>
                    <a:schemeClr val="bg1"/>
                  </a:solidFill>
                  <a:latin typeface="Arial" pitchFamily="34" charset="0"/>
                  <a:cs typeface="Arial" pitchFamily="34" charset="0"/>
                </a:rPr>
                <a:t>EMAIL</a:t>
              </a:r>
              <a:r>
                <a:rPr lang="en-US" sz="2000" b="0" baseline="30000" dirty="0" smtClean="0">
                  <a:solidFill>
                    <a:schemeClr val="bg1"/>
                  </a:solidFill>
                  <a:latin typeface="Arial" pitchFamily="34" charset="0"/>
                  <a:cs typeface="Arial" pitchFamily="34" charset="0"/>
                </a:rPr>
                <a:t>:</a:t>
              </a:r>
              <a:r>
                <a:rPr lang="en-US" sz="2000" b="1" baseline="30000" dirty="0" smtClean="0">
                  <a:solidFill>
                    <a:schemeClr val="bg1"/>
                  </a:solidFill>
                  <a:latin typeface="Arial" pitchFamily="34" charset="0"/>
                  <a:cs typeface="Arial" pitchFamily="34" charset="0"/>
                </a:rPr>
                <a:t> miguel.urquia@ifrc.org</a:t>
              </a:r>
            </a:p>
            <a:p>
              <a:pPr fontAlgn="auto">
                <a:spcBef>
                  <a:spcPts val="0"/>
                </a:spcBef>
                <a:spcAft>
                  <a:spcPts val="0"/>
                </a:spcAft>
                <a:defRPr/>
              </a:pPr>
              <a:endParaRPr lang="en-US" sz="500" b="1" kern="1200" baseline="30000" dirty="0" smtClean="0">
                <a:solidFill>
                  <a:schemeClr val="bg1"/>
                </a:solidFill>
                <a:latin typeface="Arial" pitchFamily="34" charset="0"/>
                <a:ea typeface="+mn-ea"/>
                <a:cs typeface="Arial" pitchFamily="34" charset="0"/>
              </a:endParaRPr>
            </a:p>
            <a:p>
              <a:pPr fontAlgn="auto">
                <a:spcBef>
                  <a:spcPts val="0"/>
                </a:spcBef>
                <a:spcAft>
                  <a:spcPts val="0"/>
                </a:spcAft>
                <a:defRPr/>
              </a:pPr>
              <a:r>
                <a:rPr lang="en-US" sz="2000" b="1" baseline="30000" dirty="0" smtClean="0">
                  <a:solidFill>
                    <a:schemeClr val="bg1"/>
                  </a:solidFill>
                  <a:latin typeface="Arial" pitchFamily="34" charset="0"/>
                  <a:cs typeface="Arial" pitchFamily="34" charset="0"/>
                </a:rPr>
                <a:t>MARTA PEÑA, </a:t>
              </a:r>
              <a:r>
                <a:rPr lang="en-US" sz="2000" b="0" baseline="30000" dirty="0" smtClean="0">
                  <a:solidFill>
                    <a:schemeClr val="bg1"/>
                  </a:solidFill>
                  <a:latin typeface="Arial" pitchFamily="34" charset="0"/>
                  <a:cs typeface="Arial" pitchFamily="34" charset="0"/>
                </a:rPr>
                <a:t>Operations support &amp;training/Europe Zone</a:t>
              </a:r>
              <a:r>
                <a:rPr lang="en-US" sz="2000" b="1" baseline="30000" dirty="0" smtClean="0">
                  <a:solidFill>
                    <a:schemeClr val="bg1"/>
                  </a:solidFill>
                  <a:latin typeface="Arial" pitchFamily="34" charset="0"/>
                  <a:cs typeface="Arial" pitchFamily="34" charset="0"/>
                </a:rPr>
                <a:t/>
              </a:r>
              <a:br>
                <a:rPr lang="en-US" sz="2000" b="1" baseline="30000" dirty="0" smtClean="0">
                  <a:solidFill>
                    <a:schemeClr val="bg1"/>
                  </a:solidFill>
                  <a:latin typeface="Arial" pitchFamily="34" charset="0"/>
                  <a:cs typeface="Arial" pitchFamily="34" charset="0"/>
                </a:rPr>
              </a:br>
              <a:r>
                <a:rPr lang="en-US" sz="2000" b="0" baseline="30000" dirty="0" smtClean="0">
                  <a:solidFill>
                    <a:schemeClr val="bg1"/>
                  </a:solidFill>
                  <a:latin typeface="Arial" pitchFamily="34" charset="0"/>
                  <a:cs typeface="Arial" pitchFamily="34" charset="0"/>
                </a:rPr>
                <a:t>TEL. : </a:t>
              </a:r>
              <a:r>
                <a:rPr lang="en-US" sz="2000" b="1" baseline="30000" dirty="0" smtClean="0">
                  <a:solidFill>
                    <a:schemeClr val="bg1"/>
                  </a:solidFill>
                  <a:latin typeface="Arial" pitchFamily="34" charset="0"/>
                  <a:cs typeface="Arial" pitchFamily="34" charset="0"/>
                </a:rPr>
                <a:t>+41 022 730 4328</a:t>
              </a:r>
            </a:p>
            <a:p>
              <a:pPr fontAlgn="auto">
                <a:spcBef>
                  <a:spcPts val="0"/>
                </a:spcBef>
                <a:spcAft>
                  <a:spcPts val="0"/>
                </a:spcAft>
                <a:defRPr/>
              </a:pPr>
              <a:r>
                <a:rPr lang="en-US" sz="2000" b="0" baseline="30000" dirty="0" smtClean="0">
                  <a:solidFill>
                    <a:schemeClr val="bg1"/>
                  </a:solidFill>
                  <a:latin typeface="Arial" pitchFamily="34" charset="0"/>
                  <a:cs typeface="Arial" pitchFamily="34" charset="0"/>
                </a:rPr>
                <a:t>EMAIL:</a:t>
              </a:r>
              <a:r>
                <a:rPr lang="en-US" sz="2000" b="1" baseline="30000" dirty="0" smtClean="0">
                  <a:solidFill>
                    <a:schemeClr val="bg1"/>
                  </a:solidFill>
                  <a:latin typeface="Arial" pitchFamily="34" charset="0"/>
                  <a:cs typeface="Arial" pitchFamily="34" charset="0"/>
                </a:rPr>
                <a:t> marta.pena@ifrc.org</a:t>
              </a:r>
              <a:endParaRPr lang="en-US" sz="2000" b="1" baseline="30000" dirty="0">
                <a:solidFill>
                  <a:schemeClr val="bg1"/>
                </a:solidFill>
                <a:latin typeface="Arial" pitchFamily="34" charset="0"/>
                <a:cs typeface="Arial" pitchFamily="34" charset="0"/>
              </a:endParaRPr>
            </a:p>
            <a:p>
              <a:pPr fontAlgn="auto">
                <a:spcBef>
                  <a:spcPts val="0"/>
                </a:spcBef>
                <a:spcAft>
                  <a:spcPts val="0"/>
                </a:spcAft>
                <a:defRPr/>
              </a:pPr>
              <a:endParaRPr lang="en-US" sz="1800" b="0" baseline="30000" dirty="0" smtClean="0">
                <a:solidFill>
                  <a:schemeClr val="bg1">
                    <a:lumMod val="75000"/>
                  </a:schemeClr>
                </a:solidFill>
                <a:latin typeface="Arial" pitchFamily="34" charset="0"/>
                <a:cs typeface="Arial" pitchFamily="34" charset="0"/>
              </a:endParaRPr>
            </a:p>
            <a:p>
              <a:pPr fontAlgn="auto">
                <a:spcBef>
                  <a:spcPts val="0"/>
                </a:spcBef>
                <a:spcAft>
                  <a:spcPts val="0"/>
                </a:spcAft>
                <a:defRPr/>
              </a:pPr>
              <a:endParaRPr lang="en-US" sz="1800" b="0" baseline="30000" dirty="0">
                <a:solidFill>
                  <a:schemeClr val="bg1">
                    <a:lumMod val="75000"/>
                  </a:schemeClr>
                </a:solidFill>
                <a:latin typeface="Arial" pitchFamily="34" charset="0"/>
                <a:cs typeface="Arial" pitchFamily="34" charset="0"/>
              </a:endParaRP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THIS PRESENTATION IS PUBLISHED BY</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INTERNATIONAL FEDERATION OF </a:t>
              </a:r>
              <a:br>
                <a:rPr lang="en-US" sz="1800" b="0" baseline="30000" dirty="0">
                  <a:solidFill>
                    <a:schemeClr val="bg1">
                      <a:lumMod val="85000"/>
                    </a:schemeClr>
                  </a:solidFill>
                  <a:latin typeface="Arial" pitchFamily="34" charset="0"/>
                  <a:cs typeface="Arial" pitchFamily="34" charset="0"/>
                </a:rPr>
              </a:br>
              <a:r>
                <a:rPr lang="en-US" sz="1800" b="0" baseline="30000" dirty="0">
                  <a:solidFill>
                    <a:schemeClr val="bg1">
                      <a:lumMod val="85000"/>
                    </a:schemeClr>
                  </a:solidFill>
                  <a:latin typeface="Arial" pitchFamily="34" charset="0"/>
                  <a:cs typeface="Arial" pitchFamily="34" charset="0"/>
                </a:rPr>
                <a:t>RED CROSS AND RED CRESCENT SOCIETIES</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P.O. BOX 372</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CH-1211 GENEVA 19</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SWITZERLAND</a:t>
              </a:r>
            </a:p>
            <a:p>
              <a:pPr fontAlgn="auto">
                <a:spcBef>
                  <a:spcPts val="0"/>
                </a:spcBef>
                <a:spcAft>
                  <a:spcPts val="0"/>
                </a:spcAft>
                <a:defRPr/>
              </a:pPr>
              <a:endParaRPr lang="en-US" sz="1800" b="0" baseline="30000" dirty="0">
                <a:solidFill>
                  <a:schemeClr val="bg1">
                    <a:lumMod val="85000"/>
                  </a:schemeClr>
                </a:solidFill>
                <a:latin typeface="Arial" pitchFamily="34" charset="0"/>
                <a:cs typeface="Arial" pitchFamily="34" charset="0"/>
              </a:endParaRP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TEL.: +41 22 730 42 22</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FAX.: +41 22 733 03 95</a:t>
              </a:r>
              <a:endParaRPr lang="en-US" sz="1800" b="0" dirty="0">
                <a:solidFill>
                  <a:schemeClr val="bg1">
                    <a:lumMod val="85000"/>
                  </a:schemeClr>
                </a:solidFill>
                <a:latin typeface="Arial" pitchFamily="34" charset="0"/>
                <a:cs typeface="Arial" pitchFamily="34" charset="0"/>
              </a:endParaRPr>
            </a:p>
          </p:txBody>
        </p:sp>
        <p:pic>
          <p:nvPicPr>
            <p:cNvPr id="6" name="Picture 15" descr="SLCM-icons logo-EN.jpg"/>
            <p:cNvPicPr>
              <a:picLocks noChangeAspect="1"/>
            </p:cNvPicPr>
            <p:nvPr userDrawn="1"/>
          </p:nvPicPr>
          <p:blipFill>
            <a:blip r:embed="rId2" cstate="email"/>
            <a:srcRect/>
            <a:stretch>
              <a:fillRect/>
            </a:stretch>
          </p:blipFill>
          <p:spPr bwMode="auto">
            <a:xfrm>
              <a:off x="457200" y="5486400"/>
              <a:ext cx="1905000" cy="983078"/>
            </a:xfrm>
            <a:prstGeom prst="rect">
              <a:avLst/>
            </a:prstGeom>
            <a:noFill/>
            <a:ln w="9525">
              <a:noFill/>
              <a:miter lim="800000"/>
              <a:headEnd/>
              <a:tailEnd/>
            </a:ln>
          </p:spPr>
        </p:pic>
        <p:pic>
          <p:nvPicPr>
            <p:cNvPr id="7" name="Picture 16" descr="IFRC_logo_EN.jpg"/>
            <p:cNvPicPr>
              <a:picLocks noChangeAspect="1"/>
            </p:cNvPicPr>
            <p:nvPr userDrawn="1"/>
          </p:nvPicPr>
          <p:blipFill>
            <a:blip r:embed="rId3" cstate="email"/>
            <a:srcRect/>
            <a:stretch>
              <a:fillRect/>
            </a:stretch>
          </p:blipFill>
          <p:spPr bwMode="auto">
            <a:xfrm>
              <a:off x="5715000" y="6096000"/>
              <a:ext cx="3157728" cy="295815"/>
            </a:xfrm>
            <a:prstGeom prst="rect">
              <a:avLst/>
            </a:prstGeom>
            <a:noFill/>
            <a:ln w="9525">
              <a:noFill/>
              <a:miter lim="800000"/>
              <a:headEnd/>
              <a:tailEnd/>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bwMode="auto">
          <a:xfrm>
            <a:off x="152400" y="5943600"/>
            <a:ext cx="8839200" cy="787400"/>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1027" name="Title Placeholder 1"/>
          <p:cNvSpPr>
            <a:spLocks noGrp="1"/>
          </p:cNvSpPr>
          <p:nvPr>
            <p:ph type="title"/>
          </p:nvPr>
        </p:nvSpPr>
        <p:spPr bwMode="auto">
          <a:xfrm>
            <a:off x="1828800" y="350838"/>
            <a:ext cx="6858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br>
              <a:rPr lang="en-US" dirty="0" smtClean="0"/>
            </a:br>
            <a:r>
              <a:rPr lang="en-US" dirty="0" smtClean="0"/>
              <a:t>(possible two lines)</a:t>
            </a:r>
            <a:endParaRPr lang="en-GB" dirty="0" smtClean="0"/>
          </a:p>
        </p:txBody>
      </p:sp>
      <p:sp>
        <p:nvSpPr>
          <p:cNvPr id="1028" name="Text Placeholder 2"/>
          <p:cNvSpPr>
            <a:spLocks noGrp="1"/>
          </p:cNvSpPr>
          <p:nvPr>
            <p:ph type="body" idx="1"/>
          </p:nvPr>
        </p:nvSpPr>
        <p:spPr bwMode="auto">
          <a:xfrm>
            <a:off x="1828800" y="1676400"/>
            <a:ext cx="68580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sp>
        <p:nvSpPr>
          <p:cNvPr id="11" name="Oval 10"/>
          <p:cNvSpPr/>
          <p:nvPr userDrawn="1"/>
        </p:nvSpPr>
        <p:spPr bwMode="auto">
          <a:xfrm>
            <a:off x="339725" y="339725"/>
            <a:ext cx="1260475" cy="1260475"/>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TextBox 11"/>
          <p:cNvSpPr txBox="1"/>
          <p:nvPr userDrawn="1"/>
        </p:nvSpPr>
        <p:spPr bwMode="auto">
          <a:xfrm>
            <a:off x="312526" y="555938"/>
            <a:ext cx="1314872" cy="892552"/>
          </a:xfrm>
          <a:prstGeom prst="rect">
            <a:avLst/>
          </a:prstGeom>
          <a:noFill/>
        </p:spPr>
        <p:txBody>
          <a:bodyPr wrap="square" lIns="0" tIns="0" rIns="0" bIns="0">
            <a:spAutoFit/>
          </a:bodyPr>
          <a:lstStyle/>
          <a:p>
            <a:pPr algn="ctr" fontAlgn="auto">
              <a:spcBef>
                <a:spcPts val="0"/>
              </a:spcBef>
              <a:spcAft>
                <a:spcPts val="0"/>
              </a:spcAft>
              <a:defRPr/>
            </a:pPr>
            <a:r>
              <a:rPr lang="ar-LB" sz="1400" b="1" i="0" baseline="0" dirty="0" smtClean="0">
                <a:solidFill>
                  <a:schemeClr val="bg1"/>
                </a:solidFill>
                <a:latin typeface="Arial" pitchFamily="34" charset="0"/>
                <a:cs typeface="Arial" pitchFamily="34" charset="0"/>
              </a:rPr>
              <a:t>تدريب</a:t>
            </a:r>
            <a:endParaRPr lang="en-US" sz="1400" b="1" i="0" baseline="0" dirty="0" smtClean="0">
              <a:solidFill>
                <a:schemeClr val="bg1"/>
              </a:solidFill>
              <a:latin typeface="Arial" pitchFamily="34" charset="0"/>
              <a:cs typeface="Arial" pitchFamily="34" charset="0"/>
            </a:endParaRPr>
          </a:p>
          <a:p>
            <a:pPr algn="ctr" fontAlgn="auto">
              <a:spcBef>
                <a:spcPts val="0"/>
              </a:spcBef>
              <a:spcAft>
                <a:spcPts val="0"/>
              </a:spcAft>
              <a:defRPr/>
            </a:pPr>
            <a:r>
              <a:rPr lang="ar-LB" sz="1100" b="0" i="0" baseline="0" dirty="0" smtClean="0">
                <a:solidFill>
                  <a:schemeClr val="bg1"/>
                </a:solidFill>
                <a:latin typeface="Arial" pitchFamily="34" charset="0"/>
                <a:cs typeface="Arial" pitchFamily="34" charset="0"/>
              </a:rPr>
              <a:t>الجميع تحت سقف واحد: أماكن اللجوء والاستيطان الدامجة للإعاقة في حالات الطوارئ</a:t>
            </a:r>
            <a:endParaRPr lang="en-US" sz="1100" b="0" i="1" baseline="0" dirty="0" smtClean="0">
              <a:solidFill>
                <a:schemeClr val="bg1"/>
              </a:solidFill>
              <a:latin typeface="Arial" pitchFamily="34" charset="0"/>
              <a:cs typeface="Arial" pitchFamily="34" charset="0"/>
            </a:endParaRPr>
          </a:p>
        </p:txBody>
      </p:sp>
      <p:sp>
        <p:nvSpPr>
          <p:cNvPr id="13" name="TextBox 12"/>
          <p:cNvSpPr txBox="1"/>
          <p:nvPr userDrawn="1"/>
        </p:nvSpPr>
        <p:spPr bwMode="auto">
          <a:xfrm>
            <a:off x="5652120" y="6144256"/>
            <a:ext cx="3124200" cy="369887"/>
          </a:xfrm>
          <a:prstGeom prst="rect">
            <a:avLst/>
          </a:prstGeom>
          <a:noFill/>
        </p:spPr>
        <p:txBody>
          <a:bodyPr lIns="0" tIns="0" rIns="0" bIns="0">
            <a:spAutoFit/>
          </a:bodyPr>
          <a:lstStyle/>
          <a:p>
            <a:pPr algn="r" rtl="1" fontAlgn="auto">
              <a:spcBef>
                <a:spcPts val="0"/>
              </a:spcBef>
              <a:spcAft>
                <a:spcPts val="0"/>
              </a:spcAft>
              <a:defRPr/>
            </a:pPr>
            <a:r>
              <a:rPr lang="en-US" sz="1200" b="1" dirty="0">
                <a:solidFill>
                  <a:srgbClr val="551C15"/>
                </a:solidFill>
                <a:latin typeface="Arial Rounded MT Bold" pitchFamily="-110" charset="0"/>
                <a:ea typeface="Arial Rounded MT Bold" pitchFamily="-110" charset="0"/>
                <a:cs typeface="Arial Rounded MT Bold" pitchFamily="-110" charset="0"/>
              </a:rPr>
              <a:t>www.ifrc.org</a:t>
            </a:r>
          </a:p>
          <a:p>
            <a:pPr algn="r" rtl="1" fontAlgn="auto">
              <a:spcBef>
                <a:spcPts val="0"/>
              </a:spcBef>
              <a:spcAft>
                <a:spcPts val="0"/>
              </a:spcAft>
              <a:defRPr/>
            </a:pPr>
            <a:r>
              <a:rPr lang="ar-LB" sz="1200" b="1" dirty="0" smtClean="0">
                <a:solidFill>
                  <a:schemeClr val="bg1"/>
                </a:solidFill>
                <a:latin typeface="Arial Rounded MT Bold" pitchFamily="-110" charset="0"/>
                <a:ea typeface="Arial Rounded MT Bold" pitchFamily="-110" charset="0"/>
                <a:cs typeface="Arial Rounded MT Bold" pitchFamily="-110" charset="0"/>
              </a:rPr>
              <a:t>إنقاذ الأرواح وتغيير العقول.</a:t>
            </a:r>
            <a:endParaRPr lang="en-US" sz="1200" dirty="0">
              <a:solidFill>
                <a:schemeClr val="bg1"/>
              </a:solidFill>
              <a:latin typeface="Arial Rounded MT Bold" pitchFamily="-110" charset="0"/>
              <a:ea typeface="Arial Rounded MT Bold" pitchFamily="-110" charset="0"/>
              <a:cs typeface="Arial Rounded MT Bold" pitchFamily="-110" charset="0"/>
            </a:endParaRPr>
          </a:p>
        </p:txBody>
      </p:sp>
      <p:pic>
        <p:nvPicPr>
          <p:cNvPr id="14" name="Picture 14" descr="IFRC_logo_EN.gif"/>
          <p:cNvPicPr>
            <a:picLocks noChangeAspect="1"/>
          </p:cNvPicPr>
          <p:nvPr userDrawn="1"/>
        </p:nvPicPr>
        <p:blipFill>
          <a:blip r:embed="rId14" cstate="email"/>
          <a:srcRect/>
          <a:stretch>
            <a:fillRect/>
          </a:stretch>
        </p:blipFill>
        <p:spPr bwMode="auto">
          <a:xfrm>
            <a:off x="348192" y="6210086"/>
            <a:ext cx="3225331" cy="30472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1" r:id="rId1"/>
    <p:sldLayoutId id="214748373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2" r:id="rId12"/>
  </p:sldLayoutIdLst>
  <p:timing>
    <p:tnLst>
      <p:par>
        <p:cTn id="1" dur="indefinite" restart="never" nodeType="tmRoot"/>
      </p:par>
    </p:tnLst>
  </p:timing>
  <p:txStyles>
    <p:titleStyle>
      <a:lvl1pPr algn="l" rtl="0" eaLnBrk="0" fontAlgn="base" hangingPunct="0">
        <a:spcBef>
          <a:spcPct val="0"/>
        </a:spcBef>
        <a:spcAft>
          <a:spcPct val="0"/>
        </a:spcAft>
        <a:defRPr sz="2600" b="1" i="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2600" b="1" i="1">
          <a:solidFill>
            <a:schemeClr val="tx1"/>
          </a:solidFill>
          <a:latin typeface="Arial" pitchFamily="34" charset="0"/>
          <a:cs typeface="Arial" pitchFamily="34" charset="0"/>
        </a:defRPr>
      </a:lvl2pPr>
      <a:lvl3pPr algn="l" rtl="0" eaLnBrk="0" fontAlgn="base" hangingPunct="0">
        <a:spcBef>
          <a:spcPct val="0"/>
        </a:spcBef>
        <a:spcAft>
          <a:spcPct val="0"/>
        </a:spcAft>
        <a:defRPr sz="2600" b="1" i="1">
          <a:solidFill>
            <a:schemeClr val="tx1"/>
          </a:solidFill>
          <a:latin typeface="Arial" pitchFamily="34" charset="0"/>
          <a:cs typeface="Arial" pitchFamily="34" charset="0"/>
        </a:defRPr>
      </a:lvl3pPr>
      <a:lvl4pPr algn="l" rtl="0" eaLnBrk="0" fontAlgn="base" hangingPunct="0">
        <a:spcBef>
          <a:spcPct val="0"/>
        </a:spcBef>
        <a:spcAft>
          <a:spcPct val="0"/>
        </a:spcAft>
        <a:defRPr sz="2600" b="1" i="1">
          <a:solidFill>
            <a:schemeClr val="tx1"/>
          </a:solidFill>
          <a:latin typeface="Arial" pitchFamily="34" charset="0"/>
          <a:cs typeface="Arial" pitchFamily="34" charset="0"/>
        </a:defRPr>
      </a:lvl4pPr>
      <a:lvl5pPr algn="l" rtl="0" eaLnBrk="0" fontAlgn="base" hangingPunct="0">
        <a:spcBef>
          <a:spcPct val="0"/>
        </a:spcBef>
        <a:spcAft>
          <a:spcPct val="0"/>
        </a:spcAft>
        <a:defRPr sz="2600" b="1" i="1">
          <a:solidFill>
            <a:schemeClr val="tx1"/>
          </a:solidFill>
          <a:latin typeface="Arial" pitchFamily="34" charset="0"/>
          <a:cs typeface="Arial" pitchFamily="34" charset="0"/>
        </a:defRPr>
      </a:lvl5pPr>
      <a:lvl6pPr marL="457200" algn="l" rtl="0" fontAlgn="base">
        <a:spcBef>
          <a:spcPct val="0"/>
        </a:spcBef>
        <a:spcAft>
          <a:spcPct val="0"/>
        </a:spcAft>
        <a:defRPr sz="2600" b="1" i="1">
          <a:solidFill>
            <a:schemeClr val="tx1"/>
          </a:solidFill>
          <a:latin typeface="Arial" pitchFamily="34" charset="0"/>
          <a:cs typeface="Arial" pitchFamily="34" charset="0"/>
        </a:defRPr>
      </a:lvl6pPr>
      <a:lvl7pPr marL="914400" algn="l" rtl="0" fontAlgn="base">
        <a:spcBef>
          <a:spcPct val="0"/>
        </a:spcBef>
        <a:spcAft>
          <a:spcPct val="0"/>
        </a:spcAft>
        <a:defRPr sz="2600" b="1" i="1">
          <a:solidFill>
            <a:schemeClr val="tx1"/>
          </a:solidFill>
          <a:latin typeface="Arial" pitchFamily="34" charset="0"/>
          <a:cs typeface="Arial" pitchFamily="34" charset="0"/>
        </a:defRPr>
      </a:lvl7pPr>
      <a:lvl8pPr marL="1371600" algn="l" rtl="0" fontAlgn="base">
        <a:spcBef>
          <a:spcPct val="0"/>
        </a:spcBef>
        <a:spcAft>
          <a:spcPct val="0"/>
        </a:spcAft>
        <a:defRPr sz="2600" b="1" i="1">
          <a:solidFill>
            <a:schemeClr val="tx1"/>
          </a:solidFill>
          <a:latin typeface="Arial" pitchFamily="34" charset="0"/>
          <a:cs typeface="Arial" pitchFamily="34" charset="0"/>
        </a:defRPr>
      </a:lvl8pPr>
      <a:lvl9pPr marL="1828800" algn="l" rtl="0" fontAlgn="base">
        <a:spcBef>
          <a:spcPct val="0"/>
        </a:spcBef>
        <a:spcAft>
          <a:spcPct val="0"/>
        </a:spcAft>
        <a:defRPr sz="2600" b="1" i="1">
          <a:solidFill>
            <a:schemeClr val="tx1"/>
          </a:solidFill>
          <a:latin typeface="Arial" pitchFamily="34" charset="0"/>
          <a:cs typeface="Arial" pitchFamily="34" charset="0"/>
        </a:defRPr>
      </a:lvl9pPr>
    </p:titleStyle>
    <p:bodyStyle>
      <a:lvl1pPr marL="273050" indent="-273050" algn="l" rtl="0" eaLnBrk="0" fontAlgn="base" hangingPunct="0">
        <a:spcBef>
          <a:spcPct val="20000"/>
        </a:spcBef>
        <a:spcAft>
          <a:spcPct val="0"/>
        </a:spcAft>
        <a:buClr>
          <a:srgbClr val="CF1C21"/>
        </a:buClr>
        <a:buSzPct val="80000"/>
        <a:buFont typeface="Wingdings" pitchFamily="2" charset="2"/>
        <a:buChar char="§"/>
        <a:defRPr sz="2200" kern="1200">
          <a:solidFill>
            <a:schemeClr val="tx1"/>
          </a:solidFill>
          <a:latin typeface="Arial" pitchFamily="34" charset="0"/>
          <a:ea typeface="+mn-ea"/>
          <a:cs typeface="Arial" pitchFamily="34" charset="0"/>
        </a:defRPr>
      </a:lvl1pPr>
      <a:lvl2pPr marL="450850" indent="-177800"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2pPr>
      <a:lvl3pPr marL="627063" indent="-176213"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3pPr>
      <a:lvl4pPr marL="627063" indent="-176213"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4pPr>
      <a:lvl5pPr marL="627063" indent="-176213"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nb-NO" dirty="0"/>
              <a:t>«</a:t>
            </a:r>
            <a:r>
              <a:rPr lang="ar-SA" dirty="0"/>
              <a:t>الجميع تحت سقف واحد</a:t>
            </a:r>
            <a:r>
              <a:rPr lang="nb-NO" dirty="0"/>
              <a:t>»</a:t>
            </a:r>
            <a:endParaRPr lang="en-US" dirty="0"/>
          </a:p>
        </p:txBody>
      </p:sp>
      <p:sp>
        <p:nvSpPr>
          <p:cNvPr id="7" name="Subtitle 6"/>
          <p:cNvSpPr>
            <a:spLocks noGrp="1"/>
          </p:cNvSpPr>
          <p:nvPr>
            <p:ph type="subTitle" idx="1"/>
          </p:nvPr>
        </p:nvSpPr>
        <p:spPr/>
        <p:txBody>
          <a:bodyPr/>
          <a:lstStyle/>
          <a:p>
            <a:r>
              <a:rPr lang="ar-SA" dirty="0"/>
              <a:t>أماكن اللجوء </a:t>
            </a:r>
            <a:endParaRPr lang="en-US" dirty="0"/>
          </a:p>
          <a:p>
            <a:r>
              <a:rPr lang="ar-SA" dirty="0"/>
              <a:t>والاستيطان الدامجة للإعاقة في حالات الطوارئ</a:t>
            </a:r>
            <a:endParaRPr lang="nb-NO" dirty="0"/>
          </a:p>
        </p:txBody>
      </p:sp>
    </p:spTree>
    <p:extLst>
      <p:ext uri="{BB962C8B-B14F-4D97-AF65-F5344CB8AC3E}">
        <p14:creationId xmlns:p14="http://schemas.microsoft.com/office/powerpoint/2010/main" val="38274909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b-NO"/>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788016" cy="6525344"/>
          </a:xfrm>
        </p:spPr>
      </p:pic>
    </p:spTree>
    <p:extLst>
      <p:ext uri="{BB962C8B-B14F-4D97-AF65-F5344CB8AC3E}">
        <p14:creationId xmlns:p14="http://schemas.microsoft.com/office/powerpoint/2010/main" val="6759723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0040" y="-1"/>
            <a:ext cx="8244408" cy="5961465"/>
          </a:xfrm>
        </p:spPr>
      </p:pic>
    </p:spTree>
    <p:extLst>
      <p:ext uri="{BB962C8B-B14F-4D97-AF65-F5344CB8AC3E}">
        <p14:creationId xmlns:p14="http://schemas.microsoft.com/office/powerpoint/2010/main" val="31597314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b-NO"/>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332104"/>
            <a:ext cx="9144000" cy="6857448"/>
          </a:xfrm>
        </p:spPr>
      </p:pic>
    </p:spTree>
    <p:extLst>
      <p:ext uri="{BB962C8B-B14F-4D97-AF65-F5344CB8AC3E}">
        <p14:creationId xmlns:p14="http://schemas.microsoft.com/office/powerpoint/2010/main" val="346642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r" rtl="1">
              <a:buNone/>
            </a:pPr>
            <a:r>
              <a:rPr lang="ar-SA" dirty="0"/>
              <a:t>الكراسة 3: نتائج التدقيق في إمكانية الوصول الذي قامت به منظمة ال</a:t>
            </a:r>
            <a:r>
              <a:rPr lang="en-US" dirty="0"/>
              <a:t>HI </a:t>
            </a:r>
            <a:r>
              <a:rPr lang="ar-SA" dirty="0"/>
              <a:t>في مخيم الزعتري في الأردن</a:t>
            </a:r>
            <a:r>
              <a:rPr lang="en-US" dirty="0" smtClean="0"/>
              <a:t>.</a:t>
            </a:r>
            <a:endParaRPr lang="en-GB" i="1" dirty="0" smtClean="0"/>
          </a:p>
          <a:p>
            <a:pPr algn="r" rtl="1"/>
            <a:endParaRPr lang="en-GB" dirty="0"/>
          </a:p>
          <a:p>
            <a:pPr lvl="0" algn="r" rtl="1"/>
            <a:r>
              <a:rPr lang="ar-SA" dirty="0"/>
              <a:t>قراءة من خلال نتائج التقييم (5 دقائق</a:t>
            </a:r>
            <a:r>
              <a:rPr lang="en-US" dirty="0" smtClean="0"/>
              <a:t>(</a:t>
            </a:r>
          </a:p>
          <a:p>
            <a:pPr lvl="0" algn="r" rtl="1"/>
            <a:endParaRPr lang="nb-NO" dirty="0"/>
          </a:p>
          <a:p>
            <a:pPr algn="r" rtl="1"/>
            <a:r>
              <a:rPr lang="ar-SA" dirty="0"/>
              <a:t>اقترح تحسينات أو حلول للقضايا </a:t>
            </a:r>
            <a:r>
              <a:rPr lang="ar-LB" dirty="0"/>
              <a:t>التي تم تحديدها </a:t>
            </a:r>
            <a:r>
              <a:rPr lang="ar-SA" dirty="0"/>
              <a:t>(20 دقيقة</a:t>
            </a:r>
            <a:r>
              <a:rPr lang="en-US" dirty="0" smtClean="0"/>
              <a:t>(</a:t>
            </a:r>
          </a:p>
          <a:p>
            <a:pPr algn="r" rtl="1"/>
            <a:endParaRPr lang="en-US" dirty="0"/>
          </a:p>
          <a:p>
            <a:pPr algn="r" rtl="1"/>
            <a:r>
              <a:rPr lang="ar-SA" dirty="0"/>
              <a:t>إعرض النتائج في الجلسة العامة، ربما حسب القطاعات (اللجوء، المياه والنظافة، المعلومات، تخطيط الموقع، الخ) (20 دقيقة</a:t>
            </a:r>
            <a:r>
              <a:rPr lang="ar-SA" dirty="0" smtClean="0"/>
              <a:t>)</a:t>
            </a:r>
            <a:endParaRPr lang="nb-NO" dirty="0"/>
          </a:p>
        </p:txBody>
      </p:sp>
      <p:sp>
        <p:nvSpPr>
          <p:cNvPr id="3" name="Title 2"/>
          <p:cNvSpPr>
            <a:spLocks noGrp="1"/>
          </p:cNvSpPr>
          <p:nvPr>
            <p:ph type="title"/>
          </p:nvPr>
        </p:nvSpPr>
        <p:spPr/>
        <p:txBody>
          <a:bodyPr/>
          <a:lstStyle/>
          <a:p>
            <a:pPr algn="r" rtl="1"/>
            <a:r>
              <a:rPr lang="ar-SA" dirty="0"/>
              <a:t>5.2 التمرين 3 (45 دقيقة</a:t>
            </a:r>
            <a:r>
              <a:rPr lang="en-US" dirty="0"/>
              <a:t>(</a:t>
            </a:r>
          </a:p>
        </p:txBody>
      </p:sp>
    </p:spTree>
    <p:extLst>
      <p:ext uri="{BB962C8B-B14F-4D97-AF65-F5344CB8AC3E}">
        <p14:creationId xmlns:p14="http://schemas.microsoft.com/office/powerpoint/2010/main" val="15324333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ar-SA" dirty="0"/>
              <a:t>الممارسات الجيدة المدونة في نهاية الكراسة </a:t>
            </a:r>
            <a:r>
              <a:rPr lang="ar-SA" dirty="0" smtClean="0"/>
              <a:t>3</a:t>
            </a:r>
            <a:endParaRPr lang="en-US" dirty="0" smtClean="0"/>
          </a:p>
          <a:p>
            <a:pPr algn="r" rtl="1"/>
            <a:r>
              <a:rPr lang="en-US" dirty="0" smtClean="0"/>
              <a:t>]</a:t>
            </a:r>
            <a:r>
              <a:rPr lang="ar-SA" dirty="0" smtClean="0"/>
              <a:t>صور </a:t>
            </a:r>
            <a:r>
              <a:rPr lang="ar-SA" dirty="0"/>
              <a:t>على الشرائح التالية</a:t>
            </a:r>
            <a:r>
              <a:rPr lang="ar-SA" dirty="0" smtClean="0"/>
              <a:t>]</a:t>
            </a:r>
            <a:endParaRPr lang="en-US" dirty="0"/>
          </a:p>
        </p:txBody>
      </p:sp>
      <p:sp>
        <p:nvSpPr>
          <p:cNvPr id="3" name="Title 2"/>
          <p:cNvSpPr>
            <a:spLocks noGrp="1"/>
          </p:cNvSpPr>
          <p:nvPr>
            <p:ph type="title"/>
          </p:nvPr>
        </p:nvSpPr>
        <p:spPr/>
        <p:txBody>
          <a:bodyPr/>
          <a:lstStyle/>
          <a:p>
            <a:pPr algn="r" rtl="1"/>
            <a:r>
              <a:rPr lang="ar-SA" dirty="0"/>
              <a:t>5.3 أمثلة على الحلول (15 دقيقة)</a:t>
            </a:r>
            <a:endParaRPr lang="en-US" dirty="0"/>
          </a:p>
        </p:txBody>
      </p:sp>
    </p:spTree>
    <p:extLst>
      <p:ext uri="{BB962C8B-B14F-4D97-AF65-F5344CB8AC3E}">
        <p14:creationId xmlns:p14="http://schemas.microsoft.com/office/powerpoint/2010/main" val="25601403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b-NO"/>
          </a:p>
        </p:txBody>
      </p:sp>
      <p:sp>
        <p:nvSpPr>
          <p:cNvPr id="3" name="Content Placeholder 2"/>
          <p:cNvSpPr>
            <a:spLocks noGrp="1"/>
          </p:cNvSpPr>
          <p:nvPr>
            <p:ph idx="1"/>
          </p:nvPr>
        </p:nvSpPr>
        <p:spPr/>
        <p:txBody>
          <a:bodyPr/>
          <a:lstStyle/>
          <a:p>
            <a:endParaRPr lang="nb-NO"/>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819" t="633"/>
          <a:stretch/>
        </p:blipFill>
        <p:spPr>
          <a:xfrm>
            <a:off x="0" y="-351845"/>
            <a:ext cx="9166116" cy="6893525"/>
          </a:xfrm>
          <a:prstGeom prst="rect">
            <a:avLst/>
          </a:prstGeom>
        </p:spPr>
      </p:pic>
    </p:spTree>
    <p:extLst>
      <p:ext uri="{BB962C8B-B14F-4D97-AF65-F5344CB8AC3E}">
        <p14:creationId xmlns:p14="http://schemas.microsoft.com/office/powerpoint/2010/main" val="1527961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b-NO"/>
          </a:p>
        </p:txBody>
      </p:sp>
      <p:sp>
        <p:nvSpPr>
          <p:cNvPr id="3" name="Content Placeholder 2"/>
          <p:cNvSpPr>
            <a:spLocks noGrp="1"/>
          </p:cNvSpPr>
          <p:nvPr>
            <p:ph idx="1"/>
          </p:nvPr>
        </p:nvSpPr>
        <p:spPr/>
        <p:txBody>
          <a:bodyPr/>
          <a:lstStyle/>
          <a:p>
            <a:endParaRPr lang="nb-NO"/>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15320" r="22449" b="16596"/>
          <a:stretch/>
        </p:blipFill>
        <p:spPr>
          <a:xfrm>
            <a:off x="0" y="-27384"/>
            <a:ext cx="9992911" cy="6552728"/>
          </a:xfrm>
          <a:prstGeom prst="rect">
            <a:avLst/>
          </a:prstGeom>
        </p:spPr>
      </p:pic>
    </p:spTree>
    <p:extLst>
      <p:ext uri="{BB962C8B-B14F-4D97-AF65-F5344CB8AC3E}">
        <p14:creationId xmlns:p14="http://schemas.microsoft.com/office/powerpoint/2010/main" val="19775296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b-NO"/>
          </a:p>
        </p:txBody>
      </p:sp>
      <p:sp>
        <p:nvSpPr>
          <p:cNvPr id="3" name="Content Placeholder 2"/>
          <p:cNvSpPr>
            <a:spLocks noGrp="1"/>
          </p:cNvSpPr>
          <p:nvPr>
            <p:ph idx="1"/>
          </p:nvPr>
        </p:nvSpPr>
        <p:spPr/>
        <p:txBody>
          <a:bodyPr/>
          <a:lstStyle/>
          <a:p>
            <a:endParaRPr lang="nb-NO"/>
          </a:p>
        </p:txBody>
      </p:sp>
      <p:pic>
        <p:nvPicPr>
          <p:cNvPr id="4" name="Picture 3"/>
          <p:cNvPicPr/>
          <p:nvPr/>
        </p:nvPicPr>
        <p:blipFill rotWithShape="1">
          <a:blip r:embed="rId3"/>
          <a:srcRect t="7168"/>
          <a:stretch/>
        </p:blipFill>
        <p:spPr>
          <a:xfrm>
            <a:off x="0" y="0"/>
            <a:ext cx="9951984" cy="6521227"/>
          </a:xfrm>
          <a:prstGeom prst="rect">
            <a:avLst/>
          </a:prstGeom>
        </p:spPr>
      </p:pic>
    </p:spTree>
    <p:extLst>
      <p:ext uri="{BB962C8B-B14F-4D97-AF65-F5344CB8AC3E}">
        <p14:creationId xmlns:p14="http://schemas.microsoft.com/office/powerpoint/2010/main" val="33707269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b-NO"/>
          </a:p>
        </p:txBody>
      </p:sp>
      <p:sp>
        <p:nvSpPr>
          <p:cNvPr id="3" name="Content Placeholder 2"/>
          <p:cNvSpPr>
            <a:spLocks noGrp="1"/>
          </p:cNvSpPr>
          <p:nvPr>
            <p:ph idx="1"/>
          </p:nvPr>
        </p:nvSpPr>
        <p:spPr/>
        <p:txBody>
          <a:bodyPr/>
          <a:lstStyle/>
          <a:p>
            <a:endParaRPr lang="nb-NO"/>
          </a:p>
        </p:txBody>
      </p:sp>
      <p:pic>
        <p:nvPicPr>
          <p:cNvPr id="5" name="Picture 4" descr="C:\Users\dardbenj\Desktop\APA_photos\CBM Haiti_.JPG"/>
          <p:cNvPicPr/>
          <p:nvPr/>
        </p:nvPicPr>
        <p:blipFill>
          <a:blip r:embed="rId3" cstate="print">
            <a:lum bright="10000" contrast="20000"/>
          </a:blip>
          <a:srcRect l="3867" r="18852"/>
          <a:stretch>
            <a:fillRect/>
          </a:stretch>
        </p:blipFill>
        <p:spPr bwMode="auto">
          <a:xfrm>
            <a:off x="-1" y="2976825"/>
            <a:ext cx="4112535" cy="3554443"/>
          </a:xfrm>
          <a:prstGeom prst="rect">
            <a:avLst/>
          </a:prstGeom>
          <a:noFill/>
          <a:ln w="9525">
            <a:noFill/>
            <a:miter lim="800000"/>
            <a:headEnd/>
            <a:tailEnd/>
          </a:ln>
        </p:spPr>
      </p:pic>
      <p:pic>
        <p:nvPicPr>
          <p:cNvPr id="7" name="Picture 6" descr="C:\Users\dardbenj\Desktop\Fredo Aurelien SHAA\DXW_9957 corrections.jpg"/>
          <p:cNvPicPr/>
          <p:nvPr/>
        </p:nvPicPr>
        <p:blipFill>
          <a:blip r:embed="rId4" cstate="print"/>
          <a:srcRect l="6102" t="6316" r="4531"/>
          <a:stretch>
            <a:fillRect/>
          </a:stretch>
        </p:blipFill>
        <p:spPr bwMode="auto">
          <a:xfrm>
            <a:off x="3995936" y="2954986"/>
            <a:ext cx="5148064" cy="3576282"/>
          </a:xfrm>
          <a:prstGeom prst="rect">
            <a:avLst/>
          </a:prstGeom>
          <a:noFill/>
          <a:ln w="9525">
            <a:noFill/>
            <a:miter lim="800000"/>
            <a:headEnd/>
            <a:tailEnd/>
          </a:ln>
        </p:spPr>
      </p:pic>
      <p:pic>
        <p:nvPicPr>
          <p:cNvPr id="4" name="Picture 3" descr="E:\DCIM\100_PANA\P1000087.JPG"/>
          <p:cNvPicPr/>
          <p:nvPr/>
        </p:nvPicPr>
        <p:blipFill>
          <a:blip r:embed="rId5" cstate="print">
            <a:lum bright="10000" contrast="30000"/>
          </a:blip>
          <a:srcRect/>
          <a:stretch>
            <a:fillRect/>
          </a:stretch>
        </p:blipFill>
        <p:spPr bwMode="auto">
          <a:xfrm>
            <a:off x="-17309" y="-24307"/>
            <a:ext cx="4175792" cy="3144313"/>
          </a:xfrm>
          <a:prstGeom prst="rect">
            <a:avLst/>
          </a:prstGeom>
          <a:noFill/>
          <a:ln w="9525">
            <a:noFill/>
            <a:miter lim="800000"/>
            <a:headEnd/>
            <a:tailEnd/>
          </a:ln>
        </p:spPr>
      </p:pic>
      <p:pic>
        <p:nvPicPr>
          <p:cNvPr id="6" name="Picture 5" descr="C:\Users\dardbenj\Desktop\103_PANA\P1030876.JPG"/>
          <p:cNvPicPr/>
          <p:nvPr/>
        </p:nvPicPr>
        <p:blipFill>
          <a:blip r:embed="rId6" cstate="print"/>
          <a:srcRect l="8685" t="9828" b="7362"/>
          <a:stretch>
            <a:fillRect/>
          </a:stretch>
        </p:blipFill>
        <p:spPr bwMode="auto">
          <a:xfrm>
            <a:off x="3995936" y="-27384"/>
            <a:ext cx="5214762" cy="3147390"/>
          </a:xfrm>
          <a:prstGeom prst="rect">
            <a:avLst/>
          </a:prstGeom>
          <a:noFill/>
        </p:spPr>
      </p:pic>
    </p:spTree>
    <p:extLst>
      <p:ext uri="{BB962C8B-B14F-4D97-AF65-F5344CB8AC3E}">
        <p14:creationId xmlns:p14="http://schemas.microsoft.com/office/powerpoint/2010/main" val="42260693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ar-SA" dirty="0"/>
              <a:t>كراسة: كيفية القيام بالقياسات</a:t>
            </a:r>
            <a:endParaRPr lang="en-US" dirty="0"/>
          </a:p>
          <a:p>
            <a:pPr algn="r" rtl="1"/>
            <a:endParaRPr lang="nb-NO" dirty="0"/>
          </a:p>
          <a:p>
            <a:pPr algn="r" rtl="1"/>
            <a:r>
              <a:rPr lang="ar-SA" dirty="0"/>
              <a:t>كيفية قياس المنحدرات</a:t>
            </a:r>
            <a:r>
              <a:rPr lang="ar-SA" dirty="0" smtClean="0"/>
              <a:t>؟</a:t>
            </a:r>
            <a:endParaRPr lang="nb-NO" dirty="0"/>
          </a:p>
          <a:p>
            <a:pPr algn="r" rtl="1"/>
            <a:r>
              <a:rPr lang="ar-SA" dirty="0"/>
              <a:t>كيفية قياس العرض الواضح للأبواب</a:t>
            </a:r>
            <a:r>
              <a:rPr lang="ar-SA" dirty="0" smtClean="0"/>
              <a:t>؟</a:t>
            </a:r>
            <a:endParaRPr lang="nb-NO" dirty="0"/>
          </a:p>
          <a:p>
            <a:pPr algn="r" rtl="1"/>
            <a:endParaRPr lang="nb-NO" dirty="0" smtClean="0"/>
          </a:p>
          <a:p>
            <a:pPr marL="0" indent="0" algn="r" rtl="1">
              <a:buNone/>
            </a:pPr>
            <a:r>
              <a:rPr lang="ar-SA" dirty="0"/>
              <a:t>المهمة (15 دقيقة، مجموعتان)</a:t>
            </a:r>
            <a:endParaRPr lang="en-US" dirty="0"/>
          </a:p>
          <a:p>
            <a:pPr algn="r" rtl="1"/>
            <a:r>
              <a:rPr lang="ar-SA" dirty="0"/>
              <a:t>امسح مدخل الاجتماع، من الخارج، وكذلك الممر للوصول إلى المطعم والمراحيض (20 دقيقة)</a:t>
            </a:r>
            <a:endParaRPr lang="en-US" dirty="0"/>
          </a:p>
          <a:p>
            <a:pPr algn="r" rtl="1"/>
            <a:r>
              <a:rPr lang="ar-SA" dirty="0"/>
              <a:t>أبلغ نتائجك إلى المجموعة</a:t>
            </a:r>
            <a:r>
              <a:rPr lang="ar-SA" dirty="0" smtClean="0"/>
              <a:t>.</a:t>
            </a:r>
            <a:endParaRPr lang="nb-NO" dirty="0"/>
          </a:p>
          <a:p>
            <a:pPr algn="r" rtl="1"/>
            <a:endParaRPr lang="nb-NO" dirty="0"/>
          </a:p>
        </p:txBody>
      </p:sp>
      <p:sp>
        <p:nvSpPr>
          <p:cNvPr id="3" name="Title 2"/>
          <p:cNvSpPr>
            <a:spLocks noGrp="1"/>
          </p:cNvSpPr>
          <p:nvPr>
            <p:ph type="title"/>
          </p:nvPr>
        </p:nvSpPr>
        <p:spPr/>
        <p:txBody>
          <a:bodyPr/>
          <a:lstStyle/>
          <a:p>
            <a:pPr algn="r" rtl="1"/>
            <a:r>
              <a:rPr lang="ar-SA" dirty="0"/>
              <a:t>5.4 تقديم التمرين 4 (15 دقيقة)</a:t>
            </a:r>
            <a:endParaRPr lang="en-US" dirty="0"/>
          </a:p>
        </p:txBody>
      </p:sp>
    </p:spTree>
    <p:extLst>
      <p:ext uri="{BB962C8B-B14F-4D97-AF65-F5344CB8AC3E}">
        <p14:creationId xmlns:p14="http://schemas.microsoft.com/office/powerpoint/2010/main" val="34196363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rtl="1"/>
            <a:r>
              <a:rPr lang="ar-SA" dirty="0"/>
              <a:t>الجلسة 5: المستوطنات الدامجة للإعاقة </a:t>
            </a:r>
            <a:endParaRPr lang="en-US" dirty="0"/>
          </a:p>
        </p:txBody>
      </p:sp>
      <p:sp>
        <p:nvSpPr>
          <p:cNvPr id="5" name="Subtitle 4"/>
          <p:cNvSpPr>
            <a:spLocks noGrp="1"/>
          </p:cNvSpPr>
          <p:nvPr>
            <p:ph type="subTitle" idx="1"/>
          </p:nvPr>
        </p:nvSpPr>
        <p:spPr/>
        <p:txBody>
          <a:bodyPr/>
          <a:lstStyle/>
          <a:p>
            <a:pPr rtl="1"/>
            <a:r>
              <a:rPr lang="en-US" dirty="0" smtClean="0"/>
              <a:t>)</a:t>
            </a:r>
            <a:r>
              <a:rPr lang="ar-SA" dirty="0" smtClean="0"/>
              <a:t>90 دقيقة</a:t>
            </a:r>
            <a:r>
              <a:rPr lang="nb-NO" b="0" dirty="0"/>
              <a:t>(</a:t>
            </a:r>
            <a:endParaRPr lang="en-US" dirty="0"/>
          </a:p>
        </p:txBody>
      </p:sp>
    </p:spTree>
    <p:extLst>
      <p:ext uri="{BB962C8B-B14F-4D97-AF65-F5344CB8AC3E}">
        <p14:creationId xmlns:p14="http://schemas.microsoft.com/office/powerpoint/2010/main" val="3933219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algn="r" rtl="1"/>
            <a:r>
              <a:rPr lang="ar-LB" dirty="0"/>
              <a:t>أن </a:t>
            </a:r>
            <a:r>
              <a:rPr lang="ar-SA" dirty="0"/>
              <a:t>تصبح على دراية بالمعايير الأساسية المتعلقة بإمكانية الوصول في المستوطنات</a:t>
            </a:r>
            <a:r>
              <a:rPr lang="en-US" dirty="0"/>
              <a:t>.</a:t>
            </a:r>
          </a:p>
          <a:p>
            <a:pPr algn="r" rtl="1"/>
            <a:endParaRPr lang="nb-NO" dirty="0"/>
          </a:p>
          <a:p>
            <a:pPr algn="r" rtl="1"/>
            <a:r>
              <a:rPr lang="ar-SA" dirty="0"/>
              <a:t>الحصول على فهم لكيفية تحديد العوائق والأولويات للقيام بالتدخل وبالتشاور مع الأشخاص ذوي الإعاقة</a:t>
            </a:r>
            <a:r>
              <a:rPr lang="ar-SA" dirty="0" smtClean="0"/>
              <a:t>.</a:t>
            </a:r>
            <a:endParaRPr lang="nb-NO" dirty="0"/>
          </a:p>
        </p:txBody>
      </p:sp>
      <p:sp>
        <p:nvSpPr>
          <p:cNvPr id="4" name="Title 3"/>
          <p:cNvSpPr>
            <a:spLocks noGrp="1"/>
          </p:cNvSpPr>
          <p:nvPr>
            <p:ph type="title"/>
          </p:nvPr>
        </p:nvSpPr>
        <p:spPr/>
        <p:txBody>
          <a:bodyPr/>
          <a:lstStyle/>
          <a:p>
            <a:pPr algn="r" rtl="1"/>
            <a:r>
              <a:rPr lang="ar-SA" dirty="0"/>
              <a:t>أهداف الجلسة الخامسة</a:t>
            </a:r>
            <a:endParaRPr lang="en-US" dirty="0"/>
          </a:p>
        </p:txBody>
      </p:sp>
    </p:spTree>
    <p:extLst>
      <p:ext uri="{BB962C8B-B14F-4D97-AF65-F5344CB8AC3E}">
        <p14:creationId xmlns:p14="http://schemas.microsoft.com/office/powerpoint/2010/main" val="3600585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rtl="1">
              <a:buNone/>
            </a:pPr>
            <a:r>
              <a:rPr lang="sv-SE" sz="2000" dirty="0" smtClean="0">
                <a:solidFill>
                  <a:srgbClr val="C00000"/>
                </a:solidFill>
              </a:rPr>
              <a:t> 5.1</a:t>
            </a:r>
            <a:r>
              <a:rPr lang="sv-SE" dirty="0" smtClean="0"/>
              <a:t> </a:t>
            </a:r>
            <a:r>
              <a:rPr lang="ar-SA" dirty="0"/>
              <a:t>الإدماج على مستوى المستوطنات (15 دقيقة</a:t>
            </a:r>
            <a:r>
              <a:rPr lang="en-US" dirty="0"/>
              <a:t>(</a:t>
            </a:r>
          </a:p>
          <a:p>
            <a:pPr marL="0" indent="0" algn="r" rtl="1">
              <a:buNone/>
            </a:pPr>
            <a:endParaRPr lang="sv-SE" dirty="0" smtClean="0"/>
          </a:p>
          <a:p>
            <a:pPr marL="0" indent="0" algn="r" rtl="1">
              <a:buNone/>
            </a:pPr>
            <a:r>
              <a:rPr lang="sv-SE" sz="2000" dirty="0" smtClean="0">
                <a:solidFill>
                  <a:srgbClr val="C00000"/>
                </a:solidFill>
              </a:rPr>
              <a:t> 5.2</a:t>
            </a:r>
            <a:r>
              <a:rPr lang="sv-SE" dirty="0" smtClean="0"/>
              <a:t> </a:t>
            </a:r>
            <a:r>
              <a:rPr lang="ar-SA" dirty="0"/>
              <a:t>التمرين 3 (45 دقيقة</a:t>
            </a:r>
            <a:r>
              <a:rPr lang="en-US" dirty="0" smtClean="0"/>
              <a:t>(</a:t>
            </a:r>
            <a:endParaRPr lang="sv-SE" dirty="0" smtClean="0"/>
          </a:p>
          <a:p>
            <a:pPr marL="0" indent="0" algn="r" rtl="1">
              <a:buNone/>
            </a:pPr>
            <a:endParaRPr lang="sv-SE" dirty="0"/>
          </a:p>
          <a:p>
            <a:pPr marL="0" indent="0" algn="r" rtl="1">
              <a:buNone/>
            </a:pPr>
            <a:r>
              <a:rPr lang="sv-SE" sz="2000" dirty="0" smtClean="0">
                <a:solidFill>
                  <a:srgbClr val="C00000"/>
                </a:solidFill>
              </a:rPr>
              <a:t> 5.3</a:t>
            </a:r>
            <a:r>
              <a:rPr lang="sv-SE" dirty="0" smtClean="0"/>
              <a:t> </a:t>
            </a:r>
            <a:r>
              <a:rPr lang="ar-SA" dirty="0"/>
              <a:t>أمثلة على الحلول (15 دقيقة</a:t>
            </a:r>
            <a:r>
              <a:rPr lang="en-US" dirty="0"/>
              <a:t>(</a:t>
            </a:r>
          </a:p>
          <a:p>
            <a:pPr marL="0" indent="0" algn="r" rtl="1">
              <a:buNone/>
            </a:pPr>
            <a:endParaRPr lang="sv-SE" dirty="0"/>
          </a:p>
          <a:p>
            <a:pPr marL="0" indent="0" algn="r" rtl="1">
              <a:buNone/>
            </a:pPr>
            <a:r>
              <a:rPr lang="sv-SE" sz="2000" dirty="0" smtClean="0">
                <a:solidFill>
                  <a:srgbClr val="C00000"/>
                </a:solidFill>
              </a:rPr>
              <a:t> 5.4</a:t>
            </a:r>
            <a:r>
              <a:rPr lang="sv-SE" dirty="0" smtClean="0"/>
              <a:t> </a:t>
            </a:r>
            <a:r>
              <a:rPr lang="ar-SA" dirty="0"/>
              <a:t>تقديم التمرين 4 (15 دقيقة</a:t>
            </a:r>
            <a:r>
              <a:rPr lang="en-US" dirty="0" smtClean="0"/>
              <a:t>(</a:t>
            </a:r>
            <a:endParaRPr lang="sv-SE" dirty="0" smtClean="0"/>
          </a:p>
          <a:p>
            <a:pPr marL="0" indent="0" algn="r" rtl="1">
              <a:buNone/>
            </a:pPr>
            <a:endParaRPr lang="sv-SE" dirty="0" smtClean="0"/>
          </a:p>
          <a:p>
            <a:pPr marL="0" indent="0" algn="r" rtl="1">
              <a:buNone/>
            </a:pPr>
            <a:endParaRPr lang="nb-NO" dirty="0"/>
          </a:p>
        </p:txBody>
      </p:sp>
      <p:sp>
        <p:nvSpPr>
          <p:cNvPr id="2" name="Title 1"/>
          <p:cNvSpPr>
            <a:spLocks noGrp="1"/>
          </p:cNvSpPr>
          <p:nvPr>
            <p:ph type="title"/>
          </p:nvPr>
        </p:nvSpPr>
        <p:spPr/>
        <p:txBody>
          <a:bodyPr/>
          <a:lstStyle/>
          <a:p>
            <a:pPr algn="r" rtl="1"/>
            <a:r>
              <a:rPr lang="ar-SA" dirty="0"/>
              <a:t>نظرة عامة للجلسة 5</a:t>
            </a:r>
            <a:endParaRPr lang="en-US" dirty="0"/>
          </a:p>
        </p:txBody>
      </p:sp>
    </p:spTree>
    <p:extLst>
      <p:ext uri="{BB962C8B-B14F-4D97-AF65-F5344CB8AC3E}">
        <p14:creationId xmlns:p14="http://schemas.microsoft.com/office/powerpoint/2010/main" val="34251435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ar-SA" dirty="0"/>
              <a:t>يرجى الرجوع إلى الفصل ب1 من المبادئ التوجيهية ل</a:t>
            </a:r>
            <a:r>
              <a:rPr lang="en-US" dirty="0"/>
              <a:t>AUOR. </a:t>
            </a:r>
            <a:endParaRPr lang="en-US" dirty="0" smtClean="0"/>
          </a:p>
          <a:p>
            <a:pPr algn="r" rtl="1"/>
            <a:r>
              <a:rPr lang="en-US" dirty="0"/>
              <a:t>] </a:t>
            </a:r>
            <a:r>
              <a:rPr lang="ar-SA" dirty="0"/>
              <a:t>إضافة صورة</a:t>
            </a:r>
            <a:r>
              <a:rPr lang="en-US" dirty="0"/>
              <a:t> [</a:t>
            </a:r>
          </a:p>
        </p:txBody>
      </p:sp>
      <p:sp>
        <p:nvSpPr>
          <p:cNvPr id="3" name="Title 2"/>
          <p:cNvSpPr>
            <a:spLocks noGrp="1"/>
          </p:cNvSpPr>
          <p:nvPr>
            <p:ph type="title"/>
          </p:nvPr>
        </p:nvSpPr>
        <p:spPr/>
        <p:txBody>
          <a:bodyPr/>
          <a:lstStyle/>
          <a:p>
            <a:pPr algn="r" rtl="1"/>
            <a:r>
              <a:rPr lang="ar-SA" dirty="0"/>
              <a:t>5.1 الإدماج على مستوى المستوطنات (15 دقيقة</a:t>
            </a:r>
            <a:r>
              <a:rPr lang="en-US" dirty="0"/>
              <a:t>(</a:t>
            </a:r>
          </a:p>
        </p:txBody>
      </p:sp>
    </p:spTree>
    <p:extLst>
      <p:ext uri="{BB962C8B-B14F-4D97-AF65-F5344CB8AC3E}">
        <p14:creationId xmlns:p14="http://schemas.microsoft.com/office/powerpoint/2010/main" val="28363152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r" rtl="1">
              <a:buNone/>
            </a:pPr>
            <a:r>
              <a:rPr lang="en-US" sz="2000" dirty="0" smtClean="0"/>
              <a:t>» </a:t>
            </a:r>
            <a:r>
              <a:rPr lang="ar-SA" sz="2000" dirty="0" smtClean="0"/>
              <a:t>مجموعة </a:t>
            </a:r>
            <a:r>
              <a:rPr lang="ar-SA" sz="2000" dirty="0"/>
              <a:t>من المساحات المعيشية المغطاة والتي توفر بيئة معيشية آمنة وصحية مع الحفاظ على الخصوصية والكرامة للمجموعات والأفراد المقيمين </a:t>
            </a:r>
            <a:r>
              <a:rPr lang="ar-SA" sz="2000" dirty="0" smtClean="0"/>
              <a:t>فيها</a:t>
            </a:r>
            <a:r>
              <a:rPr lang="en-US" sz="2400" dirty="0" smtClean="0"/>
              <a:t>«</a:t>
            </a:r>
          </a:p>
          <a:p>
            <a:pPr marL="0" indent="0" algn="r" rtl="1">
              <a:buNone/>
            </a:pPr>
            <a:endParaRPr lang="nb-NO" i="1" dirty="0" smtClean="0"/>
          </a:p>
          <a:p>
            <a:pPr algn="r" rtl="1"/>
            <a:r>
              <a:rPr lang="ar-SA" dirty="0"/>
              <a:t>المبادئ التوجيهية للجميع تحت سقف واحد تستخدم فهم واسع للمصطلح</a:t>
            </a:r>
            <a:r>
              <a:rPr lang="en-US" dirty="0" smtClean="0"/>
              <a:t>:</a:t>
            </a:r>
            <a:endParaRPr lang="nb-NO" dirty="0"/>
          </a:p>
          <a:p>
            <a:pPr algn="r" rtl="1"/>
            <a:r>
              <a:rPr lang="ar-SA" dirty="0"/>
              <a:t>بما يشمل المجتمعات المحلية الموجودة والسكان من غير النازحين، بالإضافة إلى المستوطنات المؤقتة للاجئين أو النازحين داخليا</a:t>
            </a:r>
            <a:r>
              <a:rPr lang="en-US" dirty="0" smtClean="0"/>
              <a:t>.</a:t>
            </a:r>
            <a:endParaRPr lang="nb-NO" dirty="0"/>
          </a:p>
          <a:p>
            <a:pPr algn="r" rtl="1"/>
            <a:r>
              <a:rPr lang="ar-SA" dirty="0"/>
              <a:t>يمكن التخطيط للمستوطنات أو قيامها ذاتيا وبشكل عفوي.</a:t>
            </a:r>
            <a:endParaRPr lang="en-US" dirty="0"/>
          </a:p>
          <a:p>
            <a:pPr marL="0" indent="0" algn="r" rtl="1">
              <a:buNone/>
            </a:pPr>
            <a:endParaRPr lang="nb-NO" dirty="0"/>
          </a:p>
          <a:p>
            <a:pPr algn="r" rtl="1"/>
            <a:endParaRPr lang="nb-NO" dirty="0"/>
          </a:p>
        </p:txBody>
      </p:sp>
      <p:sp>
        <p:nvSpPr>
          <p:cNvPr id="3" name="Title 2"/>
          <p:cNvSpPr>
            <a:spLocks noGrp="1"/>
          </p:cNvSpPr>
          <p:nvPr>
            <p:ph type="title"/>
          </p:nvPr>
        </p:nvSpPr>
        <p:spPr/>
        <p:txBody>
          <a:bodyPr/>
          <a:lstStyle/>
          <a:p>
            <a:pPr algn="r" rtl="1"/>
            <a:r>
              <a:rPr lang="ar-SA" dirty="0"/>
              <a:t>تعريف المستوطنة</a:t>
            </a:r>
            <a:endParaRPr lang="en-US" dirty="0"/>
          </a:p>
        </p:txBody>
      </p:sp>
    </p:spTree>
    <p:extLst>
      <p:ext uri="{BB962C8B-B14F-4D97-AF65-F5344CB8AC3E}">
        <p14:creationId xmlns:p14="http://schemas.microsoft.com/office/powerpoint/2010/main" val="18539226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i="1" dirty="0" smtClean="0"/>
              <a:t>  </a:t>
            </a:r>
            <a:r>
              <a:rPr lang="en-US" i="1" dirty="0"/>
              <a:t>— </a:t>
            </a:r>
            <a:r>
              <a:rPr lang="nb-NO" dirty="0" smtClean="0"/>
              <a:t>Guidelines chapter</a:t>
            </a:r>
            <a:endParaRPr lang="nb-NO"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6764" y="0"/>
            <a:ext cx="8695716" cy="5949280"/>
          </a:xfrm>
        </p:spPr>
      </p:pic>
    </p:spTree>
    <p:extLst>
      <p:ext uri="{BB962C8B-B14F-4D97-AF65-F5344CB8AC3E}">
        <p14:creationId xmlns:p14="http://schemas.microsoft.com/office/powerpoint/2010/main" val="8669828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889" y="0"/>
            <a:ext cx="8243551" cy="5949280"/>
          </a:xfrm>
          <a:prstGeom prst="rect">
            <a:avLst/>
          </a:prstGeom>
        </p:spPr>
      </p:pic>
      <p:pic>
        <p:nvPicPr>
          <p:cNvPr id="5" name="Content Placeholder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85800" y="3284984"/>
            <a:ext cx="7772400" cy="2083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5758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endParaRPr lang="nb-NO" dirty="0" smtClean="0"/>
          </a:p>
          <a:p>
            <a:pPr algn="r" rtl="1"/>
            <a:endParaRPr lang="nb-NO" dirty="0"/>
          </a:p>
          <a:p>
            <a:pPr algn="r" rtl="1"/>
            <a:endParaRPr lang="nb-NO" dirty="0" smtClean="0"/>
          </a:p>
          <a:p>
            <a:pPr algn="r" rtl="1"/>
            <a:endParaRPr lang="nb-NO" dirty="0"/>
          </a:p>
          <a:p>
            <a:pPr algn="r" rtl="1"/>
            <a:endParaRPr lang="nb-NO" dirty="0" smtClean="0"/>
          </a:p>
          <a:p>
            <a:pPr algn="r" rtl="1"/>
            <a:endParaRPr lang="nb-NO" dirty="0"/>
          </a:p>
          <a:p>
            <a:pPr algn="r" rtl="1"/>
            <a:endParaRPr lang="en-US" sz="1800" dirty="0" smtClean="0"/>
          </a:p>
          <a:p>
            <a:pPr algn="r" rtl="1"/>
            <a:r>
              <a:rPr lang="ar-LB" dirty="0" smtClean="0"/>
              <a:t>مدخل </a:t>
            </a:r>
            <a:r>
              <a:rPr lang="ar-LB" dirty="0"/>
              <a:t>الملجأ </a:t>
            </a:r>
            <a:r>
              <a:rPr lang="ar-LB" dirty="0" smtClean="0"/>
              <a:t>20 </a:t>
            </a:r>
            <a:r>
              <a:rPr lang="ar-LB" dirty="0"/>
              <a:t>سم أعلى من مستوى سطح الأرض. كنت ترغب في إقامة منحدر. كم يجب أن يكون طوله</a:t>
            </a:r>
            <a:r>
              <a:rPr lang="ar-SA" dirty="0" smtClean="0"/>
              <a:t>؟</a:t>
            </a:r>
            <a:endParaRPr lang="en-US" dirty="0" smtClean="0"/>
          </a:p>
          <a:p>
            <a:pPr algn="r" rtl="1"/>
            <a:r>
              <a:rPr lang="ar-SA" dirty="0"/>
              <a:t>ماذا عن 25 سم؟ </a:t>
            </a:r>
            <a:r>
              <a:rPr lang="ar-LB" dirty="0"/>
              <a:t>و</a:t>
            </a:r>
            <a:r>
              <a:rPr lang="ar-SA" dirty="0"/>
              <a:t>10 سم؟</a:t>
            </a:r>
            <a:endParaRPr lang="nb-NO" dirty="0"/>
          </a:p>
        </p:txBody>
      </p:sp>
      <p:pic>
        <p:nvPicPr>
          <p:cNvPr id="4" name="Content Placeholder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71600" y="1676400"/>
            <a:ext cx="7210478" cy="232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7313143" y="2500426"/>
            <a:ext cx="144016" cy="400110"/>
          </a:xfrm>
          <a:prstGeom prst="rect">
            <a:avLst/>
          </a:prstGeom>
          <a:solidFill>
            <a:srgbClr val="FFFF00"/>
          </a:solidFill>
        </p:spPr>
        <p:txBody>
          <a:bodyPr wrap="square" rtlCol="0">
            <a:spAutoFit/>
          </a:bodyPr>
          <a:lstStyle/>
          <a:p>
            <a:pPr algn="ctr"/>
            <a:r>
              <a:rPr lang="nb-NO" sz="2000" dirty="0" smtClean="0"/>
              <a:t>6</a:t>
            </a:r>
            <a:endParaRPr lang="nb-NO" sz="2000" dirty="0"/>
          </a:p>
        </p:txBody>
      </p:sp>
      <p:sp>
        <p:nvSpPr>
          <p:cNvPr id="6" name="Rectangle 5"/>
          <p:cNvSpPr/>
          <p:nvPr/>
        </p:nvSpPr>
        <p:spPr bwMode="auto">
          <a:xfrm>
            <a:off x="1912543" y="1964432"/>
            <a:ext cx="360040" cy="2040848"/>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b-NO" sz="2400" b="0" i="0" u="none" strike="noStrike" cap="none" normalizeH="0" baseline="0" smtClean="0">
              <a:ln>
                <a:noFill/>
              </a:ln>
              <a:solidFill>
                <a:schemeClr val="tx1"/>
              </a:solidFill>
              <a:effectLst/>
              <a:latin typeface="Times"/>
            </a:endParaRPr>
          </a:p>
        </p:txBody>
      </p:sp>
      <p:sp>
        <p:nvSpPr>
          <p:cNvPr id="7" name="Rectangle 6"/>
          <p:cNvSpPr/>
          <p:nvPr/>
        </p:nvSpPr>
        <p:spPr bwMode="auto">
          <a:xfrm>
            <a:off x="6953103" y="1964432"/>
            <a:ext cx="576064" cy="2040848"/>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b-NO" sz="2400" b="0" i="0" u="none" strike="noStrike" cap="none" normalizeH="0" baseline="0" smtClean="0">
              <a:ln>
                <a:noFill/>
              </a:ln>
              <a:solidFill>
                <a:schemeClr val="tx1"/>
              </a:solidFill>
              <a:effectLst/>
              <a:latin typeface="Times"/>
            </a:endParaRPr>
          </a:p>
        </p:txBody>
      </p:sp>
      <p:sp>
        <p:nvSpPr>
          <p:cNvPr id="9" name="Multiply 8"/>
          <p:cNvSpPr/>
          <p:nvPr/>
        </p:nvSpPr>
        <p:spPr bwMode="auto">
          <a:xfrm>
            <a:off x="3928767" y="2252464"/>
            <a:ext cx="1368152" cy="1368152"/>
          </a:xfrm>
          <a:prstGeom prst="mathMultiply">
            <a:avLst/>
          </a:prstGeom>
          <a:solidFill>
            <a:srgbClr val="FF0000"/>
          </a:solidFill>
          <a:ln w="762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b-NO" sz="2400" b="0" i="0" u="none" strike="noStrike" cap="none" normalizeH="0" baseline="0" smtClean="0">
              <a:ln>
                <a:noFill/>
              </a:ln>
              <a:solidFill>
                <a:schemeClr val="tx1"/>
              </a:solidFill>
              <a:effectLst/>
              <a:latin typeface="Times"/>
            </a:endParaRPr>
          </a:p>
        </p:txBody>
      </p:sp>
      <p:sp>
        <p:nvSpPr>
          <p:cNvPr id="8" name="Title 7"/>
          <p:cNvSpPr>
            <a:spLocks noGrp="1"/>
          </p:cNvSpPr>
          <p:nvPr>
            <p:ph type="title"/>
          </p:nvPr>
        </p:nvSpPr>
        <p:spPr/>
        <p:txBody>
          <a:bodyPr/>
          <a:lstStyle/>
          <a:p>
            <a:r>
              <a:rPr lang="nb-NO" dirty="0" smtClean="0"/>
              <a:t>Slope: gradient, percent, degrees</a:t>
            </a:r>
            <a:endParaRPr lang="nb-NO" dirty="0"/>
          </a:p>
        </p:txBody>
      </p:sp>
    </p:spTree>
    <p:extLst>
      <p:ext uri="{BB962C8B-B14F-4D97-AF65-F5344CB8AC3E}">
        <p14:creationId xmlns:p14="http://schemas.microsoft.com/office/powerpoint/2010/main" val="32595693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IFRC_English</Template>
  <TotalTime>28463</TotalTime>
  <Words>873</Words>
  <Application>Microsoft Office PowerPoint</Application>
  <PresentationFormat>On-screen Show (4:3)</PresentationFormat>
  <Paragraphs>80</Paragraphs>
  <Slides>19</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Arial Rounded MT Bold</vt:lpstr>
      <vt:lpstr>Calibri</vt:lpstr>
      <vt:lpstr>Helvetica</vt:lpstr>
      <vt:lpstr>Times</vt:lpstr>
      <vt:lpstr>Times New Roman</vt:lpstr>
      <vt:lpstr>Wingdings</vt:lpstr>
      <vt:lpstr>Office Theme</vt:lpstr>
      <vt:lpstr>«الجميع تحت سقف واحد»</vt:lpstr>
      <vt:lpstr>الجلسة 5: المستوطنات الدامجة للإعاقة </vt:lpstr>
      <vt:lpstr>أهداف الجلسة الخامسة</vt:lpstr>
      <vt:lpstr>نظرة عامة للجلسة 5</vt:lpstr>
      <vt:lpstr>5.1 الإدماج على مستوى المستوطنات (15 دقيقة(</vt:lpstr>
      <vt:lpstr>تعريف المستوطنة</vt:lpstr>
      <vt:lpstr>  — Guidelines chapter</vt:lpstr>
      <vt:lpstr>PowerPoint Presentation</vt:lpstr>
      <vt:lpstr>Slope: gradient, percent, degrees</vt:lpstr>
      <vt:lpstr>PowerPoint Presentation</vt:lpstr>
      <vt:lpstr>PowerPoint Presentation</vt:lpstr>
      <vt:lpstr>PowerPoint Presentation</vt:lpstr>
      <vt:lpstr>5.2 التمرين 3 (45 دقيقة(</vt:lpstr>
      <vt:lpstr>5.3 أمثلة على الحلول (15 دقيقة)</vt:lpstr>
      <vt:lpstr>PowerPoint Presentation</vt:lpstr>
      <vt:lpstr>PowerPoint Presentation</vt:lpstr>
      <vt:lpstr>PowerPoint Presentation</vt:lpstr>
      <vt:lpstr>PowerPoint Presentation</vt:lpstr>
      <vt:lpstr>5.4 تقديم التمرين 4 (15 دقيقة)</vt:lpstr>
    </vt:vector>
  </TitlesOfParts>
  <Company>IFRC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Shelter in disaster response</dc:title>
  <dc:creator>Miguel Urquia</dc:creator>
  <cp:lastModifiedBy>Windows User</cp:lastModifiedBy>
  <cp:revision>851</cp:revision>
  <cp:lastPrinted>2013-07-03T15:02:31Z</cp:lastPrinted>
  <dcterms:created xsi:type="dcterms:W3CDTF">2014-04-10T05:50:45Z</dcterms:created>
  <dcterms:modified xsi:type="dcterms:W3CDTF">2017-11-15T08:14:11Z</dcterms:modified>
</cp:coreProperties>
</file>